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5.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8.xml" ContentType="application/vnd.openxmlformats-officedocument.drawingml.chart+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36" r:id="rId1"/>
  </p:sldMasterIdLst>
  <p:notesMasterIdLst>
    <p:notesMasterId r:id="rId79"/>
  </p:notesMasterIdLst>
  <p:handoutMasterIdLst>
    <p:handoutMasterId r:id="rId80"/>
  </p:handoutMasterIdLst>
  <p:sldIdLst>
    <p:sldId id="417" r:id="rId2"/>
    <p:sldId id="334" r:id="rId3"/>
    <p:sldId id="256" r:id="rId4"/>
    <p:sldId id="336" r:id="rId5"/>
    <p:sldId id="308" r:id="rId6"/>
    <p:sldId id="258" r:id="rId7"/>
    <p:sldId id="259" r:id="rId8"/>
    <p:sldId id="310" r:id="rId9"/>
    <p:sldId id="339" r:id="rId10"/>
    <p:sldId id="340" r:id="rId11"/>
    <p:sldId id="343" r:id="rId12"/>
    <p:sldId id="347" r:id="rId13"/>
    <p:sldId id="344" r:id="rId14"/>
    <p:sldId id="346" r:id="rId15"/>
    <p:sldId id="342" r:id="rId16"/>
    <p:sldId id="267" r:id="rId17"/>
    <p:sldId id="348" r:id="rId18"/>
    <p:sldId id="355" r:id="rId19"/>
    <p:sldId id="356" r:id="rId20"/>
    <p:sldId id="350" r:id="rId21"/>
    <p:sldId id="351" r:id="rId22"/>
    <p:sldId id="353" r:id="rId23"/>
    <p:sldId id="349" r:id="rId24"/>
    <p:sldId id="357" r:id="rId25"/>
    <p:sldId id="396" r:id="rId26"/>
    <p:sldId id="358" r:id="rId27"/>
    <p:sldId id="359" r:id="rId28"/>
    <p:sldId id="360" r:id="rId29"/>
    <p:sldId id="361" r:id="rId30"/>
    <p:sldId id="365" r:id="rId31"/>
    <p:sldId id="366" r:id="rId32"/>
    <p:sldId id="367" r:id="rId33"/>
    <p:sldId id="275" r:id="rId34"/>
    <p:sldId id="276" r:id="rId35"/>
    <p:sldId id="278" r:id="rId36"/>
    <p:sldId id="279" r:id="rId37"/>
    <p:sldId id="280" r:id="rId38"/>
    <p:sldId id="281" r:id="rId39"/>
    <p:sldId id="282" r:id="rId40"/>
    <p:sldId id="370" r:id="rId41"/>
    <p:sldId id="418" r:id="rId42"/>
    <p:sldId id="371" r:id="rId43"/>
    <p:sldId id="374" r:id="rId44"/>
    <p:sldId id="369" r:id="rId45"/>
    <p:sldId id="375" r:id="rId46"/>
    <p:sldId id="373" r:id="rId47"/>
    <p:sldId id="376" r:id="rId48"/>
    <p:sldId id="377" r:id="rId49"/>
    <p:sldId id="372" r:id="rId50"/>
    <p:sldId id="378" r:id="rId51"/>
    <p:sldId id="283" r:id="rId52"/>
    <p:sldId id="379" r:id="rId53"/>
    <p:sldId id="380" r:id="rId54"/>
    <p:sldId id="329" r:id="rId55"/>
    <p:sldId id="400" r:id="rId56"/>
    <p:sldId id="401" r:id="rId57"/>
    <p:sldId id="402" r:id="rId58"/>
    <p:sldId id="403" r:id="rId59"/>
    <p:sldId id="398" r:id="rId60"/>
    <p:sldId id="404" r:id="rId61"/>
    <p:sldId id="405" r:id="rId62"/>
    <p:sldId id="416" r:id="rId63"/>
    <p:sldId id="381" r:id="rId64"/>
    <p:sldId id="406" r:id="rId65"/>
    <p:sldId id="407" r:id="rId66"/>
    <p:sldId id="412" r:id="rId67"/>
    <p:sldId id="409" r:id="rId68"/>
    <p:sldId id="387" r:id="rId69"/>
    <p:sldId id="408" r:id="rId70"/>
    <p:sldId id="388" r:id="rId71"/>
    <p:sldId id="411" r:id="rId72"/>
    <p:sldId id="389" r:id="rId73"/>
    <p:sldId id="413" r:id="rId74"/>
    <p:sldId id="414" r:id="rId75"/>
    <p:sldId id="391" r:id="rId76"/>
    <p:sldId id="415" r:id="rId77"/>
    <p:sldId id="297" r:id="rId78"/>
  </p:sldIdLst>
  <p:sldSz cx="9144000" cy="6858000" type="screen4x3"/>
  <p:notesSz cx="6858000" cy="92964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521415D9-36F7-43E2-AB2F-B90AF26B5E84}">
      <p14:sectionLst xmlns:p14="http://schemas.microsoft.com/office/powerpoint/2010/main">
        <p14:section name="Default Section" id="{D769CBCD-024F-4DE5-B148-968B62A821C0}">
          <p14:sldIdLst>
            <p14:sldId id="417"/>
            <p14:sldId id="334"/>
            <p14:sldId id="256"/>
            <p14:sldId id="336"/>
            <p14:sldId id="308"/>
            <p14:sldId id="258"/>
            <p14:sldId id="259"/>
            <p14:sldId id="310"/>
            <p14:sldId id="339"/>
            <p14:sldId id="340"/>
            <p14:sldId id="343"/>
            <p14:sldId id="347"/>
            <p14:sldId id="344"/>
            <p14:sldId id="346"/>
            <p14:sldId id="342"/>
            <p14:sldId id="267"/>
            <p14:sldId id="348"/>
            <p14:sldId id="355"/>
            <p14:sldId id="356"/>
            <p14:sldId id="350"/>
            <p14:sldId id="351"/>
            <p14:sldId id="353"/>
            <p14:sldId id="349"/>
            <p14:sldId id="357"/>
            <p14:sldId id="396"/>
            <p14:sldId id="358"/>
            <p14:sldId id="359"/>
            <p14:sldId id="360"/>
            <p14:sldId id="361"/>
            <p14:sldId id="365"/>
            <p14:sldId id="366"/>
            <p14:sldId id="367"/>
            <p14:sldId id="275"/>
            <p14:sldId id="276"/>
            <p14:sldId id="278"/>
            <p14:sldId id="279"/>
            <p14:sldId id="280"/>
            <p14:sldId id="281"/>
            <p14:sldId id="282"/>
            <p14:sldId id="370"/>
            <p14:sldId id="418"/>
            <p14:sldId id="371"/>
            <p14:sldId id="374"/>
            <p14:sldId id="369"/>
            <p14:sldId id="375"/>
            <p14:sldId id="373"/>
            <p14:sldId id="376"/>
            <p14:sldId id="377"/>
            <p14:sldId id="372"/>
            <p14:sldId id="378"/>
            <p14:sldId id="283"/>
            <p14:sldId id="379"/>
            <p14:sldId id="380"/>
            <p14:sldId id="329"/>
            <p14:sldId id="400"/>
            <p14:sldId id="401"/>
            <p14:sldId id="402"/>
            <p14:sldId id="403"/>
            <p14:sldId id="398"/>
            <p14:sldId id="404"/>
            <p14:sldId id="405"/>
            <p14:sldId id="416"/>
            <p14:sldId id="381"/>
            <p14:sldId id="406"/>
            <p14:sldId id="407"/>
            <p14:sldId id="412"/>
            <p14:sldId id="409"/>
            <p14:sldId id="387"/>
            <p14:sldId id="408"/>
            <p14:sldId id="388"/>
            <p14:sldId id="411"/>
            <p14:sldId id="389"/>
            <p14:sldId id="413"/>
            <p14:sldId id="414"/>
            <p14:sldId id="391"/>
            <p14:sldId id="415"/>
            <p14:sldId id="297"/>
          </p14:sldIdLst>
        </p14:section>
      </p14:sectionLst>
    </p:ext>
    <p:ext uri="{EFAFB233-063F-42B5-8137-9DF3F51BA10A}">
      <p15:sldGuideLst xmlns:p15="http://schemas.microsoft.com/office/powerpoint/2012/main">
        <p15:guide id="1" orient="horz" pos="1200">
          <p15:clr>
            <a:srgbClr val="A4A3A4"/>
          </p15:clr>
        </p15:guide>
        <p15:guide id="2" pos="5376">
          <p15:clr>
            <a:srgbClr val="A4A3A4"/>
          </p15:clr>
        </p15:guide>
      </p15:sldGuideLst>
    </p:ext>
    <p:ext uri="{2D200454-40CA-4A62-9FC3-DE9A4176ACB9}">
      <p15:notesGuideLst xmlns:p15="http://schemas.microsoft.com/office/powerpoint/2012/main">
        <p15:guide id="1" orient="horz" pos="2927">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AFD00"/>
    <a:srgbClr val="8CF4EA"/>
    <a:srgbClr val="B760F9"/>
    <a:srgbClr val="A2C1FE"/>
    <a:srgbClr val="ECA4C3"/>
    <a:srgbClr val="EFA9E2"/>
    <a:srgbClr val="EBE3A9"/>
    <a:srgbClr val="EBAD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2146" autoAdjust="0"/>
    <p:restoredTop sz="98934" autoAdjust="0"/>
  </p:normalViewPr>
  <p:slideViewPr>
    <p:cSldViewPr>
      <p:cViewPr varScale="1">
        <p:scale>
          <a:sx n="113" d="100"/>
          <a:sy n="113" d="100"/>
        </p:scale>
        <p:origin x="1098" y="96"/>
      </p:cViewPr>
      <p:guideLst>
        <p:guide orient="horz" pos="1200"/>
        <p:guide pos="5376"/>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70" d="100"/>
        <a:sy n="170" d="100"/>
      </p:scale>
      <p:origin x="0" y="0"/>
    </p:cViewPr>
  </p:sorterViewPr>
  <p:notesViewPr>
    <p:cSldViewPr>
      <p:cViewPr varScale="1">
        <p:scale>
          <a:sx n="82" d="100"/>
          <a:sy n="82" d="100"/>
        </p:scale>
        <p:origin x="-2034" y="-84"/>
      </p:cViewPr>
      <p:guideLst>
        <p:guide orient="horz" pos="2927"/>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_rels/viewProps.xml.rels><?xml version="1.0" encoding="UTF-8" standalone="yes"?>
<Relationships xmlns="http://schemas.openxmlformats.org/package/2006/relationships"><Relationship Id="rId1" Type="http://schemas.openxmlformats.org/officeDocument/2006/relationships/slide" Target="slides/slide5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6"/>
            </a:solidFill>
            <a:ln>
              <a:noFill/>
            </a:ln>
          </c:spPr>
          <c:invertIfNegative val="0"/>
          <c:cat>
            <c:numRef>
              <c:f>Sheet1!$A$2:$A$6</c:f>
              <c:numCache>
                <c:formatCode>0%</c:formatCode>
                <c:ptCount val="5"/>
                <c:pt idx="0">
                  <c:v>-0.14000000000000001</c:v>
                </c:pt>
                <c:pt idx="1">
                  <c:v>-4.0000000000000008E-2</c:v>
                </c:pt>
                <c:pt idx="2">
                  <c:v>6.0000000000000012E-2</c:v>
                </c:pt>
                <c:pt idx="3">
                  <c:v>0.16000000000000003</c:v>
                </c:pt>
                <c:pt idx="4">
                  <c:v>0.26</c:v>
                </c:pt>
              </c:numCache>
            </c:numRef>
          </c:cat>
          <c:val>
            <c:numRef>
              <c:f>Sheet1!$B$2:$B$6</c:f>
              <c:numCache>
                <c:formatCode>General</c:formatCode>
                <c:ptCount val="5"/>
                <c:pt idx="0">
                  <c:v>0.1</c:v>
                </c:pt>
                <c:pt idx="1">
                  <c:v>0.2</c:v>
                </c:pt>
                <c:pt idx="2">
                  <c:v>0.4</c:v>
                </c:pt>
                <c:pt idx="3">
                  <c:v>0.2</c:v>
                </c:pt>
                <c:pt idx="4">
                  <c:v>0.1</c:v>
                </c:pt>
              </c:numCache>
            </c:numRef>
          </c:val>
        </c:ser>
        <c:dLbls>
          <c:showLegendKey val="0"/>
          <c:showVal val="0"/>
          <c:showCatName val="0"/>
          <c:showSerName val="0"/>
          <c:showPercent val="0"/>
          <c:showBubbleSize val="0"/>
        </c:dLbls>
        <c:gapWidth val="150"/>
        <c:axId val="156438792"/>
        <c:axId val="156436832"/>
      </c:barChart>
      <c:catAx>
        <c:axId val="156438792"/>
        <c:scaling>
          <c:orientation val="minMax"/>
        </c:scaling>
        <c:delete val="0"/>
        <c:axPos val="b"/>
        <c:title>
          <c:tx>
            <c:rich>
              <a:bodyPr/>
              <a:lstStyle/>
              <a:p>
                <a:pPr>
                  <a:defRPr/>
                </a:pPr>
                <a:r>
                  <a:rPr lang="en-US" dirty="0" smtClean="0"/>
                  <a:t>Returns</a:t>
                </a:r>
                <a:endParaRPr lang="en-US" dirty="0"/>
              </a:p>
            </c:rich>
          </c:tx>
          <c:layout/>
          <c:overlay val="0"/>
        </c:title>
        <c:numFmt formatCode="0%" sourceLinked="1"/>
        <c:majorTickMark val="out"/>
        <c:minorTickMark val="none"/>
        <c:tickLblPos val="nextTo"/>
        <c:spPr>
          <a:ln w="50800">
            <a:solidFill>
              <a:schemeClr val="tx1"/>
            </a:solidFill>
          </a:ln>
        </c:spPr>
        <c:crossAx val="156436832"/>
        <c:crosses val="autoZero"/>
        <c:auto val="1"/>
        <c:lblAlgn val="ctr"/>
        <c:lblOffset val="100"/>
        <c:noMultiLvlLbl val="0"/>
      </c:catAx>
      <c:valAx>
        <c:axId val="156436832"/>
        <c:scaling>
          <c:orientation val="minMax"/>
          <c:max val="0.4"/>
        </c:scaling>
        <c:delete val="0"/>
        <c:axPos val="l"/>
        <c:title>
          <c:tx>
            <c:rich>
              <a:bodyPr rot="-5400000" vert="horz"/>
              <a:lstStyle/>
              <a:p>
                <a:pPr>
                  <a:defRPr/>
                </a:pPr>
                <a:r>
                  <a:rPr lang="en-US" dirty="0" smtClean="0"/>
                  <a:t>Probability</a:t>
                </a:r>
                <a:endParaRPr lang="en-US" dirty="0"/>
              </a:p>
            </c:rich>
          </c:tx>
          <c:layout/>
          <c:overlay val="0"/>
        </c:title>
        <c:numFmt formatCode="#,##0.0" sourceLinked="0"/>
        <c:majorTickMark val="out"/>
        <c:minorTickMark val="none"/>
        <c:tickLblPos val="nextTo"/>
        <c:spPr>
          <a:ln w="50800">
            <a:solidFill>
              <a:schemeClr val="tx1"/>
            </a:solidFill>
          </a:ln>
        </c:spPr>
        <c:crossAx val="156438792"/>
        <c:crosses val="autoZero"/>
        <c:crossBetween val="between"/>
        <c:majorUnit val="0.1"/>
        <c:minorUnit val="1.0000000000000004E-2"/>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76200">
              <a:solidFill>
                <a:schemeClr val="accent6"/>
              </a:solidFill>
            </a:ln>
          </c:spPr>
          <c:marker>
            <c:symbol val="none"/>
          </c:marker>
          <c:xVal>
            <c:numRef>
              <c:f>Sheet1!$A$2:$A$16</c:f>
              <c:numCache>
                <c:formatCode>0%</c:formatCode>
                <c:ptCount val="15"/>
                <c:pt idx="0">
                  <c:v>-0.24000000000000007</c:v>
                </c:pt>
                <c:pt idx="1">
                  <c:v>-0.19714285714285715</c:v>
                </c:pt>
                <c:pt idx="2">
                  <c:v>-0.1542857142857143</c:v>
                </c:pt>
                <c:pt idx="3">
                  <c:v>-0.11142857142857145</c:v>
                </c:pt>
                <c:pt idx="4">
                  <c:v>-6.8571428571428561E-2</c:v>
                </c:pt>
                <c:pt idx="5">
                  <c:v>-2.5714285714285721E-2</c:v>
                </c:pt>
                <c:pt idx="6">
                  <c:v>1.7142857142857144E-2</c:v>
                </c:pt>
                <c:pt idx="7">
                  <c:v>6.0000000000000005E-2</c:v>
                </c:pt>
                <c:pt idx="8">
                  <c:v>0.10285714285714286</c:v>
                </c:pt>
                <c:pt idx="9">
                  <c:v>0.14571428571428574</c:v>
                </c:pt>
                <c:pt idx="10">
                  <c:v>0.18857142857142861</c:v>
                </c:pt>
                <c:pt idx="11">
                  <c:v>0.2314285714285714</c:v>
                </c:pt>
                <c:pt idx="12">
                  <c:v>0.2742857142857143</c:v>
                </c:pt>
                <c:pt idx="13">
                  <c:v>0.31714285714285723</c:v>
                </c:pt>
                <c:pt idx="14">
                  <c:v>0.3600000000000001</c:v>
                </c:pt>
              </c:numCache>
            </c:numRef>
          </c:xVal>
          <c:yVal>
            <c:numRef>
              <c:f>Sheet1!$B$2:$B$16</c:f>
              <c:numCache>
                <c:formatCode>0.00</c:formatCode>
                <c:ptCount val="15"/>
                <c:pt idx="0">
                  <c:v>2.6704962625336026E-3</c:v>
                </c:pt>
                <c:pt idx="1">
                  <c:v>6.5375840256183884E-3</c:v>
                </c:pt>
                <c:pt idx="2">
                  <c:v>1.7683964143047157E-2</c:v>
                </c:pt>
                <c:pt idx="3">
                  <c:v>3.9915156837658936E-2</c:v>
                </c:pt>
                <c:pt idx="4">
                  <c:v>7.5181184606597784E-2</c:v>
                </c:pt>
                <c:pt idx="5">
                  <c:v>0.11817001437822749</c:v>
                </c:pt>
                <c:pt idx="6">
                  <c:v>0.15500372857421424</c:v>
                </c:pt>
                <c:pt idx="7">
                  <c:v>0.16967574234420477</c:v>
                </c:pt>
                <c:pt idx="8">
                  <c:v>0.15500372857421421</c:v>
                </c:pt>
                <c:pt idx="9">
                  <c:v>0.11817001437822762</c:v>
                </c:pt>
                <c:pt idx="10">
                  <c:v>7.5181184606597729E-2</c:v>
                </c:pt>
                <c:pt idx="11">
                  <c:v>3.9915156837659005E-2</c:v>
                </c:pt>
                <c:pt idx="12">
                  <c:v>1.7683964143047074E-2</c:v>
                </c:pt>
                <c:pt idx="13">
                  <c:v>6.537584025618437E-3</c:v>
                </c:pt>
                <c:pt idx="14">
                  <c:v>2.6704962625335735E-3</c:v>
                </c:pt>
              </c:numCache>
            </c:numRef>
          </c:yVal>
          <c:smooth val="1"/>
        </c:ser>
        <c:dLbls>
          <c:showLegendKey val="0"/>
          <c:showVal val="0"/>
          <c:showCatName val="0"/>
          <c:showSerName val="0"/>
          <c:showPercent val="0"/>
          <c:showBubbleSize val="0"/>
        </c:dLbls>
        <c:axId val="156437616"/>
        <c:axId val="156438400"/>
      </c:scatterChart>
      <c:valAx>
        <c:axId val="156437616"/>
        <c:scaling>
          <c:orientation val="minMax"/>
        </c:scaling>
        <c:delete val="0"/>
        <c:axPos val="b"/>
        <c:title>
          <c:tx>
            <c:rich>
              <a:bodyPr/>
              <a:lstStyle/>
              <a:p>
                <a:pPr>
                  <a:defRPr/>
                </a:pPr>
                <a:r>
                  <a:rPr lang="en-US" dirty="0" smtClean="0"/>
                  <a:t>Returns</a:t>
                </a:r>
                <a:endParaRPr lang="en-US" dirty="0"/>
              </a:p>
            </c:rich>
          </c:tx>
          <c:layout/>
          <c:overlay val="0"/>
        </c:title>
        <c:numFmt formatCode="0%" sourceLinked="1"/>
        <c:majorTickMark val="in"/>
        <c:minorTickMark val="none"/>
        <c:tickLblPos val="nextTo"/>
        <c:spPr>
          <a:ln w="38100">
            <a:solidFill>
              <a:schemeClr val="tx1"/>
            </a:solidFill>
          </a:ln>
        </c:spPr>
        <c:crossAx val="156438400"/>
        <c:crosses val="autoZero"/>
        <c:crossBetween val="midCat"/>
      </c:valAx>
      <c:valAx>
        <c:axId val="156438400"/>
        <c:scaling>
          <c:orientation val="minMax"/>
          <c:max val="0.17100000000000001"/>
          <c:min val="0"/>
        </c:scaling>
        <c:delete val="0"/>
        <c:axPos val="l"/>
        <c:numFmt formatCode="0.00" sourceLinked="1"/>
        <c:majorTickMark val="none"/>
        <c:minorTickMark val="none"/>
        <c:tickLblPos val="none"/>
        <c:spPr>
          <a:ln w="38100">
            <a:solidFill>
              <a:schemeClr val="tx1"/>
            </a:solidFill>
          </a:ln>
        </c:spPr>
        <c:crossAx val="156437616"/>
        <c:crossesAt val="6.0000000000000019E-2"/>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76200">
              <a:solidFill>
                <a:schemeClr val="accent6"/>
              </a:solidFill>
            </a:ln>
          </c:spPr>
          <c:marker>
            <c:symbol val="none"/>
          </c:marker>
          <c:xVal>
            <c:numRef>
              <c:f>Sheet1!$A$2:$A$16</c:f>
              <c:numCache>
                <c:formatCode>0%</c:formatCode>
                <c:ptCount val="15"/>
                <c:pt idx="0">
                  <c:v>-0.24000000000000007</c:v>
                </c:pt>
                <c:pt idx="1">
                  <c:v>-0.19714285714285715</c:v>
                </c:pt>
                <c:pt idx="2">
                  <c:v>-0.1542857142857143</c:v>
                </c:pt>
                <c:pt idx="3">
                  <c:v>-0.11142857142857145</c:v>
                </c:pt>
                <c:pt idx="4">
                  <c:v>-6.8571428571428561E-2</c:v>
                </c:pt>
                <c:pt idx="5">
                  <c:v>-2.5714285714285721E-2</c:v>
                </c:pt>
                <c:pt idx="6">
                  <c:v>1.7142857142857144E-2</c:v>
                </c:pt>
                <c:pt idx="7">
                  <c:v>6.0000000000000005E-2</c:v>
                </c:pt>
                <c:pt idx="8">
                  <c:v>0.10285714285714286</c:v>
                </c:pt>
                <c:pt idx="9">
                  <c:v>0.14571428571428574</c:v>
                </c:pt>
                <c:pt idx="10">
                  <c:v>0.18857142857142861</c:v>
                </c:pt>
                <c:pt idx="11">
                  <c:v>0.2314285714285714</c:v>
                </c:pt>
                <c:pt idx="12">
                  <c:v>0.2742857142857143</c:v>
                </c:pt>
                <c:pt idx="13">
                  <c:v>0.31714285714285723</c:v>
                </c:pt>
                <c:pt idx="14">
                  <c:v>0.3600000000000001</c:v>
                </c:pt>
              </c:numCache>
            </c:numRef>
          </c:xVal>
          <c:yVal>
            <c:numRef>
              <c:f>Sheet1!$B$2:$B$16</c:f>
              <c:numCache>
                <c:formatCode>0.00</c:formatCode>
                <c:ptCount val="15"/>
                <c:pt idx="0">
                  <c:v>2.6704962625336026E-3</c:v>
                </c:pt>
                <c:pt idx="1">
                  <c:v>6.5375840256183884E-3</c:v>
                </c:pt>
                <c:pt idx="2">
                  <c:v>1.7683964143047157E-2</c:v>
                </c:pt>
                <c:pt idx="3">
                  <c:v>3.9915156837658936E-2</c:v>
                </c:pt>
                <c:pt idx="4">
                  <c:v>7.5181184606597784E-2</c:v>
                </c:pt>
                <c:pt idx="5">
                  <c:v>0.11817001437822749</c:v>
                </c:pt>
                <c:pt idx="6">
                  <c:v>0.15500372857421424</c:v>
                </c:pt>
                <c:pt idx="7">
                  <c:v>0.16967574234420477</c:v>
                </c:pt>
                <c:pt idx="8">
                  <c:v>0.15500372857421421</c:v>
                </c:pt>
                <c:pt idx="9">
                  <c:v>0.11817001437822762</c:v>
                </c:pt>
                <c:pt idx="10">
                  <c:v>7.5181184606597729E-2</c:v>
                </c:pt>
                <c:pt idx="11">
                  <c:v>3.9915156837659005E-2</c:v>
                </c:pt>
                <c:pt idx="12">
                  <c:v>1.7683964143047074E-2</c:v>
                </c:pt>
                <c:pt idx="13">
                  <c:v>6.537584025618437E-3</c:v>
                </c:pt>
                <c:pt idx="14">
                  <c:v>2.6704962625335735E-3</c:v>
                </c:pt>
              </c:numCache>
            </c:numRef>
          </c:yVal>
          <c:smooth val="1"/>
        </c:ser>
        <c:ser>
          <c:idx val="1"/>
          <c:order val="1"/>
          <c:tx>
            <c:strRef>
              <c:f>Sheet1!$C$1</c:f>
              <c:strCache>
                <c:ptCount val="1"/>
                <c:pt idx="0">
                  <c:v>Column1</c:v>
                </c:pt>
              </c:strCache>
            </c:strRef>
          </c:tx>
          <c:spPr>
            <a:ln w="76200">
              <a:solidFill>
                <a:schemeClr val="tx2"/>
              </a:solidFill>
            </a:ln>
          </c:spPr>
          <c:marker>
            <c:symbol val="none"/>
          </c:marker>
          <c:xVal>
            <c:numRef>
              <c:f>Sheet1!$A$2:$A$16</c:f>
              <c:numCache>
                <c:formatCode>0%</c:formatCode>
                <c:ptCount val="15"/>
                <c:pt idx="0">
                  <c:v>-0.24000000000000007</c:v>
                </c:pt>
                <c:pt idx="1">
                  <c:v>-0.19714285714285715</c:v>
                </c:pt>
                <c:pt idx="2">
                  <c:v>-0.1542857142857143</c:v>
                </c:pt>
                <c:pt idx="3">
                  <c:v>-0.11142857142857145</c:v>
                </c:pt>
                <c:pt idx="4">
                  <c:v>-6.8571428571428561E-2</c:v>
                </c:pt>
                <c:pt idx="5">
                  <c:v>-2.5714285714285721E-2</c:v>
                </c:pt>
                <c:pt idx="6">
                  <c:v>1.7142857142857144E-2</c:v>
                </c:pt>
                <c:pt idx="7">
                  <c:v>6.0000000000000005E-2</c:v>
                </c:pt>
                <c:pt idx="8">
                  <c:v>0.10285714285714286</c:v>
                </c:pt>
                <c:pt idx="9">
                  <c:v>0.14571428571428574</c:v>
                </c:pt>
                <c:pt idx="10">
                  <c:v>0.18857142857142861</c:v>
                </c:pt>
                <c:pt idx="11">
                  <c:v>0.2314285714285714</c:v>
                </c:pt>
                <c:pt idx="12">
                  <c:v>0.2742857142857143</c:v>
                </c:pt>
                <c:pt idx="13">
                  <c:v>0.31714285714285723</c:v>
                </c:pt>
                <c:pt idx="14">
                  <c:v>0.3600000000000001</c:v>
                </c:pt>
              </c:numCache>
            </c:numRef>
          </c:xVal>
          <c:yVal>
            <c:numRef>
              <c:f>Sheet1!$C$2:$C$16</c:f>
              <c:numCache>
                <c:formatCode>_(* #,##0.00_);_(* \(#,##0.00\);_(* "-"??_);_(@_)</c:formatCode>
                <c:ptCount val="15"/>
                <c:pt idx="0">
                  <c:v>1.2632947521633213E-8</c:v>
                </c:pt>
                <c:pt idx="1">
                  <c:v>1.2001676238050965E-6</c:v>
                </c:pt>
                <c:pt idx="2">
                  <c:v>5.6147259951953466E-5</c:v>
                </c:pt>
                <c:pt idx="3">
                  <c:v>1.2925379711068159E-3</c:v>
                </c:pt>
                <c:pt idx="4">
                  <c:v>1.4712387572198227E-2</c:v>
                </c:pt>
                <c:pt idx="5">
                  <c:v>8.320911123950267E-2</c:v>
                </c:pt>
                <c:pt idx="6">
                  <c:v>0.23484617405429367</c:v>
                </c:pt>
                <c:pt idx="7">
                  <c:v>0.33176485820475088</c:v>
                </c:pt>
                <c:pt idx="8">
                  <c:v>0.23484617405429367</c:v>
                </c:pt>
                <c:pt idx="9">
                  <c:v>8.3209111239502684E-2</c:v>
                </c:pt>
                <c:pt idx="10">
                  <c:v>1.4712387572198168E-2</c:v>
                </c:pt>
                <c:pt idx="11">
                  <c:v>1.2925379711068445E-3</c:v>
                </c:pt>
                <c:pt idx="12">
                  <c:v>5.6147259951955255E-5</c:v>
                </c:pt>
                <c:pt idx="13">
                  <c:v>1.2001676237272114E-6</c:v>
                </c:pt>
                <c:pt idx="14">
                  <c:v>1.2632947576918243E-8</c:v>
                </c:pt>
              </c:numCache>
            </c:numRef>
          </c:yVal>
          <c:smooth val="1"/>
        </c:ser>
        <c:ser>
          <c:idx val="2"/>
          <c:order val="2"/>
          <c:tx>
            <c:strRef>
              <c:f>Sheet1!$D$1</c:f>
              <c:strCache>
                <c:ptCount val="1"/>
                <c:pt idx="0">
                  <c:v>Column2</c:v>
                </c:pt>
              </c:strCache>
            </c:strRef>
          </c:tx>
          <c:marker>
            <c:symbol val="none"/>
          </c:marker>
          <c:xVal>
            <c:numRef>
              <c:f>Sheet1!$A$2:$A$16</c:f>
              <c:numCache>
                <c:formatCode>0%</c:formatCode>
                <c:ptCount val="15"/>
                <c:pt idx="0">
                  <c:v>-0.24000000000000007</c:v>
                </c:pt>
                <c:pt idx="1">
                  <c:v>-0.19714285714285715</c:v>
                </c:pt>
                <c:pt idx="2">
                  <c:v>-0.1542857142857143</c:v>
                </c:pt>
                <c:pt idx="3">
                  <c:v>-0.11142857142857145</c:v>
                </c:pt>
                <c:pt idx="4">
                  <c:v>-6.8571428571428561E-2</c:v>
                </c:pt>
                <c:pt idx="5">
                  <c:v>-2.5714285714285721E-2</c:v>
                </c:pt>
                <c:pt idx="6">
                  <c:v>1.7142857142857144E-2</c:v>
                </c:pt>
                <c:pt idx="7">
                  <c:v>6.0000000000000005E-2</c:v>
                </c:pt>
                <c:pt idx="8">
                  <c:v>0.10285714285714286</c:v>
                </c:pt>
                <c:pt idx="9">
                  <c:v>0.14571428571428574</c:v>
                </c:pt>
                <c:pt idx="10">
                  <c:v>0.18857142857142861</c:v>
                </c:pt>
                <c:pt idx="11">
                  <c:v>0.2314285714285714</c:v>
                </c:pt>
                <c:pt idx="12">
                  <c:v>0.2742857142857143</c:v>
                </c:pt>
                <c:pt idx="13">
                  <c:v>0.31714285714285723</c:v>
                </c:pt>
                <c:pt idx="14">
                  <c:v>0.3600000000000001</c:v>
                </c:pt>
              </c:numCache>
            </c:numRef>
          </c:xVal>
          <c:yVal>
            <c:numRef>
              <c:f>Sheet1!$D$2:$D$16</c:f>
              <c:numCache>
                <c:formatCode>General</c:formatCode>
                <c:ptCount val="15"/>
              </c:numCache>
            </c:numRef>
          </c:yVal>
          <c:smooth val="1"/>
        </c:ser>
        <c:dLbls>
          <c:showLegendKey val="0"/>
          <c:showVal val="0"/>
          <c:showCatName val="0"/>
          <c:showSerName val="0"/>
          <c:showPercent val="0"/>
          <c:showBubbleSize val="0"/>
        </c:dLbls>
        <c:axId val="156366752"/>
        <c:axId val="156367144"/>
      </c:scatterChart>
      <c:valAx>
        <c:axId val="156366752"/>
        <c:scaling>
          <c:orientation val="minMax"/>
        </c:scaling>
        <c:delete val="0"/>
        <c:axPos val="b"/>
        <c:title>
          <c:tx>
            <c:rich>
              <a:bodyPr/>
              <a:lstStyle/>
              <a:p>
                <a:pPr>
                  <a:defRPr/>
                </a:pPr>
                <a:r>
                  <a:rPr lang="en-US" dirty="0" smtClean="0"/>
                  <a:t>Return</a:t>
                </a:r>
                <a:endParaRPr lang="en-US" dirty="0"/>
              </a:p>
            </c:rich>
          </c:tx>
          <c:layout>
            <c:manualLayout>
              <c:xMode val="edge"/>
              <c:yMode val="edge"/>
              <c:x val="0.61207928053111016"/>
              <c:y val="0.88046296296296267"/>
            </c:manualLayout>
          </c:layout>
          <c:overlay val="0"/>
        </c:title>
        <c:numFmt formatCode="0%" sourceLinked="1"/>
        <c:majorTickMark val="in"/>
        <c:minorTickMark val="none"/>
        <c:tickLblPos val="nextTo"/>
        <c:spPr>
          <a:ln w="38100">
            <a:solidFill>
              <a:schemeClr val="tx1"/>
            </a:solidFill>
          </a:ln>
        </c:spPr>
        <c:crossAx val="156367144"/>
        <c:crosses val="autoZero"/>
        <c:crossBetween val="midCat"/>
      </c:valAx>
      <c:valAx>
        <c:axId val="156367144"/>
        <c:scaling>
          <c:orientation val="minMax"/>
          <c:max val="0.33500000000000013"/>
          <c:min val="0"/>
        </c:scaling>
        <c:delete val="0"/>
        <c:axPos val="l"/>
        <c:numFmt formatCode="0.00" sourceLinked="1"/>
        <c:majorTickMark val="none"/>
        <c:minorTickMark val="none"/>
        <c:tickLblPos val="none"/>
        <c:spPr>
          <a:ln w="38100">
            <a:solidFill>
              <a:schemeClr val="tx1"/>
            </a:solidFill>
          </a:ln>
        </c:spPr>
        <c:crossAx val="156366752"/>
        <c:crossesAt val="6.0000000000000019E-2"/>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39709799325377"/>
          <c:y val="0.13847210070963351"/>
          <c:w val="0.77520589932908446"/>
          <c:h val="0.64249513949645198"/>
        </c:manualLayout>
      </c:layout>
      <c:lineChart>
        <c:grouping val="standard"/>
        <c:varyColors val="0"/>
        <c:ser>
          <c:idx val="0"/>
          <c:order val="0"/>
          <c:tx>
            <c:strRef>
              <c:f>Sheet1!$B$1</c:f>
              <c:strCache>
                <c:ptCount val="1"/>
                <c:pt idx="0">
                  <c:v>Blandy</c:v>
                </c:pt>
              </c:strCache>
            </c:strRef>
          </c:tx>
          <c:spPr>
            <a:ln w="41275">
              <a:solidFill>
                <a:srgbClr val="FF0000"/>
              </a:solidFill>
            </a:ln>
          </c:spPr>
          <c:marker>
            <c:symbol val="none"/>
          </c:marker>
          <c:dLbls>
            <c:dLbl>
              <c:idx val="8"/>
              <c:layout/>
              <c:tx>
                <c:rich>
                  <a:bodyPr/>
                  <a:lstStyle/>
                  <a:p>
                    <a:r>
                      <a:rPr lang="en-US" sz="1600" dirty="0"/>
                      <a:t>Blandy</a:t>
                    </a:r>
                  </a:p>
                </c:rich>
              </c:tx>
              <c:dLblPos val="b"/>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Sheet1!$B$2:$B$11</c:f>
              <c:numCache>
                <c:formatCode>0%</c:formatCode>
                <c:ptCount val="10"/>
                <c:pt idx="0">
                  <c:v>0.26</c:v>
                </c:pt>
                <c:pt idx="1">
                  <c:v>0.15000000000000002</c:v>
                </c:pt>
                <c:pt idx="2">
                  <c:v>-0.14000000000000001</c:v>
                </c:pt>
                <c:pt idx="3">
                  <c:v>-0.15000000000000002</c:v>
                </c:pt>
                <c:pt idx="4">
                  <c:v>2.0000000000000004E-2</c:v>
                </c:pt>
                <c:pt idx="5">
                  <c:v>-0.18000000000000002</c:v>
                </c:pt>
                <c:pt idx="6">
                  <c:v>0.42000000000000004</c:v>
                </c:pt>
                <c:pt idx="7">
                  <c:v>0.30000000000000004</c:v>
                </c:pt>
                <c:pt idx="8">
                  <c:v>-0.32000000000000006</c:v>
                </c:pt>
                <c:pt idx="9">
                  <c:v>0.28000000000000008</c:v>
                </c:pt>
              </c:numCache>
            </c:numRef>
          </c:val>
          <c:smooth val="0"/>
        </c:ser>
        <c:ser>
          <c:idx val="1"/>
          <c:order val="1"/>
          <c:tx>
            <c:strRef>
              <c:f>Sheet1!$C$1</c:f>
              <c:strCache>
                <c:ptCount val="1"/>
                <c:pt idx="0">
                  <c:v>Gourmange</c:v>
                </c:pt>
              </c:strCache>
            </c:strRef>
          </c:tx>
          <c:spPr>
            <a:ln w="41275">
              <a:solidFill>
                <a:schemeClr val="tx2"/>
              </a:solidFill>
            </a:ln>
          </c:spPr>
          <c:marker>
            <c:symbol val="none"/>
          </c:marker>
          <c:dLbls>
            <c:dLbl>
              <c:idx val="9"/>
              <c:layout/>
              <c:tx>
                <c:rich>
                  <a:bodyPr/>
                  <a:lstStyle/>
                  <a:p>
                    <a:r>
                      <a:rPr lang="en-US" sz="1100" dirty="0"/>
                      <a:t>Gourmange</a:t>
                    </a:r>
                  </a:p>
                </c:rich>
              </c:tx>
              <c:dLblPos val="l"/>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Sheet1!$C$2:$C$11</c:f>
              <c:numCache>
                <c:formatCode>0%</c:formatCode>
                <c:ptCount val="10"/>
                <c:pt idx="0">
                  <c:v>0.47000000000000003</c:v>
                </c:pt>
                <c:pt idx="1">
                  <c:v>-0.54</c:v>
                </c:pt>
                <c:pt idx="2">
                  <c:v>0.15000000000000002</c:v>
                </c:pt>
                <c:pt idx="3">
                  <c:v>7.0000000000000021E-2</c:v>
                </c:pt>
                <c:pt idx="4">
                  <c:v>-0.28000000000000008</c:v>
                </c:pt>
                <c:pt idx="5">
                  <c:v>0.4</c:v>
                </c:pt>
                <c:pt idx="6">
                  <c:v>0.17</c:v>
                </c:pt>
                <c:pt idx="7">
                  <c:v>-0.23</c:v>
                </c:pt>
                <c:pt idx="8">
                  <c:v>-4.0000000000000008E-2</c:v>
                </c:pt>
                <c:pt idx="9">
                  <c:v>0.75000000000000011</c:v>
                </c:pt>
              </c:numCache>
            </c:numRef>
          </c:val>
          <c:smooth val="0"/>
        </c:ser>
        <c:dLbls>
          <c:showLegendKey val="0"/>
          <c:showVal val="0"/>
          <c:showCatName val="0"/>
          <c:showSerName val="0"/>
          <c:showPercent val="0"/>
          <c:showBubbleSize val="0"/>
        </c:dLbls>
        <c:smooth val="0"/>
        <c:axId val="116330712"/>
        <c:axId val="193789344"/>
      </c:lineChart>
      <c:catAx>
        <c:axId val="116330712"/>
        <c:scaling>
          <c:orientation val="minMax"/>
        </c:scaling>
        <c:delete val="0"/>
        <c:axPos val="b"/>
        <c:title>
          <c:tx>
            <c:rich>
              <a:bodyPr/>
              <a:lstStyle/>
              <a:p>
                <a:pPr>
                  <a:defRPr sz="1600"/>
                </a:pPr>
                <a:r>
                  <a:rPr lang="en-US" sz="1600" dirty="0" smtClean="0"/>
                  <a:t>Year</a:t>
                </a:r>
                <a:endParaRPr lang="en-US" sz="1600" dirty="0"/>
              </a:p>
            </c:rich>
          </c:tx>
          <c:layout/>
          <c:overlay val="0"/>
        </c:title>
        <c:numFmt formatCode="General" sourceLinked="1"/>
        <c:majorTickMark val="out"/>
        <c:minorTickMark val="none"/>
        <c:tickLblPos val="nextTo"/>
        <c:spPr>
          <a:ln w="25400">
            <a:solidFill>
              <a:schemeClr val="tx1"/>
            </a:solidFill>
          </a:ln>
        </c:spPr>
        <c:txPr>
          <a:bodyPr/>
          <a:lstStyle/>
          <a:p>
            <a:pPr>
              <a:defRPr sz="1600"/>
            </a:pPr>
            <a:endParaRPr lang="en-US"/>
          </a:p>
        </c:txPr>
        <c:crossAx val="193789344"/>
        <c:crossesAt val="-0.75000000000000022"/>
        <c:auto val="1"/>
        <c:lblAlgn val="ctr"/>
        <c:lblOffset val="100"/>
        <c:noMultiLvlLbl val="0"/>
      </c:catAx>
      <c:valAx>
        <c:axId val="193789344"/>
        <c:scaling>
          <c:orientation val="minMax"/>
          <c:max val="0.75000000000000022"/>
          <c:min val="-0.75000000000000022"/>
        </c:scaling>
        <c:delete val="0"/>
        <c:axPos val="l"/>
        <c:majorGridlines>
          <c:spPr>
            <a:ln>
              <a:noFill/>
            </a:ln>
          </c:spPr>
        </c:majorGridlines>
        <c:title>
          <c:tx>
            <c:rich>
              <a:bodyPr rot="0" vert="horz"/>
              <a:lstStyle/>
              <a:p>
                <a:pPr>
                  <a:defRPr/>
                </a:pPr>
                <a:r>
                  <a:rPr lang="en-US" sz="1400" dirty="0" smtClean="0"/>
                  <a:t>Return</a:t>
                </a:r>
                <a:endParaRPr lang="en-US" sz="1400" dirty="0"/>
              </a:p>
            </c:rich>
          </c:tx>
          <c:layout>
            <c:manualLayout>
              <c:xMode val="edge"/>
              <c:yMode val="edge"/>
              <c:x val="5.6042037706142037E-2"/>
              <c:y val="2.9580781568970552E-2"/>
            </c:manualLayout>
          </c:layout>
          <c:overlay val="0"/>
        </c:title>
        <c:numFmt formatCode="0%" sourceLinked="1"/>
        <c:majorTickMark val="out"/>
        <c:minorTickMark val="none"/>
        <c:tickLblPos val="nextTo"/>
        <c:spPr>
          <a:ln w="25400">
            <a:solidFill>
              <a:schemeClr val="tx1"/>
            </a:solidFill>
          </a:ln>
        </c:spPr>
        <c:txPr>
          <a:bodyPr/>
          <a:lstStyle/>
          <a:p>
            <a:pPr>
              <a:defRPr sz="1400"/>
            </a:pPr>
            <a:endParaRPr lang="en-US"/>
          </a:p>
        </c:txPr>
        <c:crossAx val="116330712"/>
        <c:crosses val="autoZero"/>
        <c:crossBetween val="midCat"/>
        <c:majorUnit val="0.25"/>
      </c:valAx>
    </c:plotArea>
    <c:plotVisOnly val="1"/>
    <c:dispBlanksAs val="gap"/>
    <c:showDLblsOverMax val="0"/>
  </c:chart>
  <c:spPr>
    <a:solidFill>
      <a:schemeClr val="accent2">
        <a:lumMod val="20000"/>
        <a:lumOff val="80000"/>
      </a:schemeClr>
    </a:solidFill>
    <a:ln w="22225">
      <a:solidFill>
        <a:schemeClr val="tx1"/>
      </a:solidFill>
    </a:ln>
  </c:spPr>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3627450980392"/>
          <c:y val="0.19402765626518906"/>
          <c:w val="0.81715686274509802"/>
          <c:h val="0.69569456595703316"/>
        </c:manualLayout>
      </c:layout>
      <c:scatterChart>
        <c:scatterStyle val="lineMarker"/>
        <c:varyColors val="0"/>
        <c:ser>
          <c:idx val="0"/>
          <c:order val="0"/>
          <c:tx>
            <c:strRef>
              <c:f>Sheet1!$B$1</c:f>
              <c:strCache>
                <c:ptCount val="1"/>
                <c:pt idx="0">
                  <c:v>Blandy</c:v>
                </c:pt>
              </c:strCache>
            </c:strRef>
          </c:tx>
          <c:spPr>
            <a:ln w="28575">
              <a:noFill/>
            </a:ln>
          </c:spPr>
          <c:marker>
            <c:symbol val="diamond"/>
            <c:size val="7"/>
            <c:spPr>
              <a:solidFill>
                <a:schemeClr val="tx2"/>
              </a:solidFill>
              <a:ln>
                <a:solidFill>
                  <a:schemeClr val="tx2"/>
                </a:solidFill>
              </a:ln>
            </c:spPr>
          </c:marker>
          <c:trendline>
            <c:spPr>
              <a:ln w="25400">
                <a:solidFill>
                  <a:schemeClr val="tx2"/>
                </a:solidFill>
              </a:ln>
            </c:spPr>
            <c:trendlineType val="linear"/>
            <c:dispRSqr val="1"/>
            <c:dispEq val="1"/>
            <c:trendlineLbl>
              <c:layout>
                <c:manualLayout>
                  <c:x val="-0.46868997992897954"/>
                  <c:y val="-8.9584912996986538E-2"/>
                </c:manualLayout>
              </c:layout>
              <c:tx>
                <c:rich>
                  <a:bodyPr/>
                  <a:lstStyle/>
                  <a:p>
                    <a:pPr>
                      <a:defRPr/>
                    </a:pPr>
                    <a:r>
                      <a:rPr lang="en-US" sz="1400" baseline="0" dirty="0"/>
                      <a:t>y = 0.6027x + 0.0158
R² = 0.2316</a:t>
                    </a:r>
                    <a:endParaRPr lang="en-US" sz="1100" dirty="0"/>
                  </a:p>
                </c:rich>
              </c:tx>
              <c:numFmt formatCode="General" sourceLinked="0"/>
            </c:trendlineLbl>
          </c:trendline>
          <c:xVal>
            <c:numRef>
              <c:f>Sheet1!$A$2:$A$11</c:f>
              <c:numCache>
                <c:formatCode>General</c:formatCode>
                <c:ptCount val="10"/>
                <c:pt idx="0">
                  <c:v>0.30000000000000004</c:v>
                </c:pt>
                <c:pt idx="1">
                  <c:v>7.0000000000000021E-2</c:v>
                </c:pt>
                <c:pt idx="2">
                  <c:v>0.18000000000000002</c:v>
                </c:pt>
                <c:pt idx="3">
                  <c:v>-0.22</c:v>
                </c:pt>
                <c:pt idx="4">
                  <c:v>-0.14000000000000001</c:v>
                </c:pt>
                <c:pt idx="5">
                  <c:v>0.1</c:v>
                </c:pt>
                <c:pt idx="6">
                  <c:v>0.26</c:v>
                </c:pt>
                <c:pt idx="7">
                  <c:v>-0.1</c:v>
                </c:pt>
                <c:pt idx="8">
                  <c:v>-3.0000000000000002E-2</c:v>
                </c:pt>
                <c:pt idx="9">
                  <c:v>0.38000000000000006</c:v>
                </c:pt>
              </c:numCache>
            </c:numRef>
          </c:xVal>
          <c:yVal>
            <c:numRef>
              <c:f>Sheet1!$B$2:$B$11</c:f>
              <c:numCache>
                <c:formatCode>General</c:formatCode>
                <c:ptCount val="10"/>
                <c:pt idx="0">
                  <c:v>0.26</c:v>
                </c:pt>
                <c:pt idx="1">
                  <c:v>0.15000000000000002</c:v>
                </c:pt>
                <c:pt idx="2">
                  <c:v>-0.14000000000000001</c:v>
                </c:pt>
                <c:pt idx="3">
                  <c:v>-0.15000000000000002</c:v>
                </c:pt>
                <c:pt idx="4">
                  <c:v>2.0000000000000004E-2</c:v>
                </c:pt>
                <c:pt idx="5">
                  <c:v>-0.18000000000000002</c:v>
                </c:pt>
                <c:pt idx="6">
                  <c:v>0.42000000000000004</c:v>
                </c:pt>
                <c:pt idx="7">
                  <c:v>0.30000000000000004</c:v>
                </c:pt>
                <c:pt idx="8">
                  <c:v>-0.32000000000000006</c:v>
                </c:pt>
                <c:pt idx="9">
                  <c:v>0.28000000000000008</c:v>
                </c:pt>
              </c:numCache>
            </c:numRef>
          </c:yVal>
          <c:smooth val="0"/>
        </c:ser>
        <c:dLbls>
          <c:showLegendKey val="0"/>
          <c:showVal val="0"/>
          <c:showCatName val="0"/>
          <c:showSerName val="0"/>
          <c:showPercent val="0"/>
          <c:showBubbleSize val="0"/>
        </c:dLbls>
        <c:axId val="195948896"/>
        <c:axId val="195949288"/>
      </c:scatterChart>
      <c:valAx>
        <c:axId val="195948896"/>
        <c:scaling>
          <c:orientation val="minMax"/>
          <c:max val="0.45"/>
          <c:min val="-0.45"/>
        </c:scaling>
        <c:delete val="0"/>
        <c:axPos val="b"/>
        <c:title>
          <c:tx>
            <c:rich>
              <a:bodyPr/>
              <a:lstStyle/>
              <a:p>
                <a:pPr>
                  <a:defRPr sz="1200"/>
                </a:pPr>
                <a:r>
                  <a:rPr lang="en-US" sz="1200" b="0" dirty="0" smtClean="0"/>
                  <a:t>Market</a:t>
                </a:r>
              </a:p>
              <a:p>
                <a:pPr>
                  <a:defRPr sz="1200"/>
                </a:pPr>
                <a:r>
                  <a:rPr lang="en-US" sz="1200" b="0" dirty="0" smtClean="0"/>
                  <a:t>Returns</a:t>
                </a:r>
                <a:endParaRPr lang="en-US" sz="1200" b="0" dirty="0"/>
              </a:p>
            </c:rich>
          </c:tx>
          <c:layout>
            <c:manualLayout>
              <c:xMode val="edge"/>
              <c:yMode val="edge"/>
              <c:x val="0.84743349009971358"/>
              <c:y val="0.63663580246913609"/>
            </c:manualLayout>
          </c:layout>
          <c:overlay val="0"/>
        </c:title>
        <c:numFmt formatCode="General" sourceLinked="1"/>
        <c:majorTickMark val="out"/>
        <c:minorTickMark val="none"/>
        <c:tickLblPos val="nextTo"/>
        <c:txPr>
          <a:bodyPr/>
          <a:lstStyle/>
          <a:p>
            <a:pPr>
              <a:defRPr sz="1200"/>
            </a:pPr>
            <a:endParaRPr lang="en-US"/>
          </a:p>
        </c:txPr>
        <c:crossAx val="195949288"/>
        <c:crosses val="autoZero"/>
        <c:crossBetween val="midCat"/>
        <c:majorUnit val="0.45"/>
      </c:valAx>
      <c:valAx>
        <c:axId val="195949288"/>
        <c:scaling>
          <c:orientation val="minMax"/>
          <c:max val="0.45"/>
          <c:min val="-0.45"/>
        </c:scaling>
        <c:delete val="0"/>
        <c:axPos val="l"/>
        <c:title>
          <c:tx>
            <c:rich>
              <a:bodyPr rot="0" vert="horz"/>
              <a:lstStyle/>
              <a:p>
                <a:pPr>
                  <a:defRPr/>
                </a:pPr>
                <a:r>
                  <a:rPr lang="en-US" sz="1200" b="0" dirty="0" smtClean="0"/>
                  <a:t>Blandy Returns</a:t>
                </a:r>
                <a:endParaRPr lang="en-US" sz="1200" b="0" dirty="0"/>
              </a:p>
            </c:rich>
          </c:tx>
          <c:layout>
            <c:manualLayout>
              <c:xMode val="edge"/>
              <c:yMode val="edge"/>
              <c:x val="0.45810105272467128"/>
              <c:y val="1.0300865169631577E-2"/>
            </c:manualLayout>
          </c:layout>
          <c:overlay val="0"/>
        </c:title>
        <c:numFmt formatCode="General" sourceLinked="1"/>
        <c:majorTickMark val="out"/>
        <c:minorTickMark val="none"/>
        <c:tickLblPos val="nextTo"/>
        <c:txPr>
          <a:bodyPr/>
          <a:lstStyle/>
          <a:p>
            <a:pPr>
              <a:defRPr sz="1200"/>
            </a:pPr>
            <a:endParaRPr lang="en-US"/>
          </a:p>
        </c:txPr>
        <c:crossAx val="195948896"/>
        <c:crosses val="autoZero"/>
        <c:crossBetween val="midCat"/>
        <c:majorUnit val="0.45"/>
      </c:valAx>
    </c:plotArea>
    <c:plotVisOnly val="1"/>
    <c:dispBlanksAs val="gap"/>
    <c:showDLblsOverMax val="0"/>
  </c:chart>
  <c:spPr>
    <a:solidFill>
      <a:schemeClr val="accent6">
        <a:lumMod val="20000"/>
        <a:lumOff val="80000"/>
      </a:schemeClr>
    </a:solidFill>
    <a:ln>
      <a:solidFill>
        <a:schemeClr val="tx1"/>
      </a:solidFill>
    </a:ln>
  </c:spPr>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922932427564201"/>
          <c:y val="0.17550913774667062"/>
          <c:w val="0.81229028356749533"/>
          <c:h val="0.60545810245941489"/>
        </c:manualLayout>
      </c:layout>
      <c:scatterChart>
        <c:scatterStyle val="lineMarker"/>
        <c:varyColors val="0"/>
        <c:ser>
          <c:idx val="0"/>
          <c:order val="0"/>
          <c:tx>
            <c:strRef>
              <c:f>Sheet1!$B$1</c:f>
              <c:strCache>
                <c:ptCount val="1"/>
                <c:pt idx="0">
                  <c:v>SML: Base Case</c:v>
                </c:pt>
              </c:strCache>
            </c:strRef>
          </c:tx>
          <c:spPr>
            <a:ln>
              <a:solidFill>
                <a:schemeClr val="tx2"/>
              </a:solidFill>
            </a:ln>
          </c:spPr>
          <c:marker>
            <c:symbol val="none"/>
          </c:marker>
          <c:dLbls>
            <c:dLbl>
              <c:idx val="4"/>
              <c:layout/>
              <c:tx>
                <c:rich>
                  <a:bodyPr/>
                  <a:lstStyle/>
                  <a:p>
                    <a:r>
                      <a:rPr lang="en-US" sz="1600" b="0" dirty="0">
                        <a:solidFill>
                          <a:schemeClr val="tx2"/>
                        </a:solidFill>
                      </a:rPr>
                      <a:t>SML: Base Case</a:t>
                    </a:r>
                    <a:endParaRPr lang="en-US" b="1" dirty="0">
                      <a:solidFill>
                        <a:schemeClr val="tx2"/>
                      </a:solidFill>
                    </a:endParaRPr>
                  </a:p>
                </c:rich>
              </c:tx>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1600" b="0"/>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Sheet1!$A$2:$A$6</c:f>
              <c:numCache>
                <c:formatCode>0.0</c:formatCode>
                <c:ptCount val="5"/>
                <c:pt idx="0">
                  <c:v>0</c:v>
                </c:pt>
                <c:pt idx="1">
                  <c:v>0.5</c:v>
                </c:pt>
                <c:pt idx="2">
                  <c:v>1</c:v>
                </c:pt>
                <c:pt idx="3">
                  <c:v>1.5</c:v>
                </c:pt>
                <c:pt idx="4">
                  <c:v>2</c:v>
                </c:pt>
              </c:numCache>
            </c:numRef>
          </c:xVal>
          <c:yVal>
            <c:numRef>
              <c:f>Sheet1!$B$2:$B$6</c:f>
              <c:numCache>
                <c:formatCode>0%</c:formatCode>
                <c:ptCount val="5"/>
                <c:pt idx="0">
                  <c:v>4.0000000000000008E-2</c:v>
                </c:pt>
                <c:pt idx="1">
                  <c:v>6.5000000000000002E-2</c:v>
                </c:pt>
                <c:pt idx="2">
                  <c:v>9.0000000000000011E-2</c:v>
                </c:pt>
                <c:pt idx="3">
                  <c:v>0.11500000000000002</c:v>
                </c:pt>
                <c:pt idx="4">
                  <c:v>0.14000000000000001</c:v>
                </c:pt>
              </c:numCache>
            </c:numRef>
          </c:yVal>
          <c:smooth val="0"/>
        </c:ser>
        <c:ser>
          <c:idx val="1"/>
          <c:order val="1"/>
          <c:tx>
            <c:strRef>
              <c:f>Sheet1!$C$1</c:f>
              <c:strCache>
                <c:ptCount val="1"/>
                <c:pt idx="0">
                  <c:v>Base Case Risk-Free Rate</c:v>
                </c:pt>
              </c:strCache>
            </c:strRef>
          </c:tx>
          <c:spPr>
            <a:ln w="44450">
              <a:solidFill>
                <a:schemeClr val="tx2"/>
              </a:solidFill>
              <a:prstDash val="dash"/>
            </a:ln>
          </c:spPr>
          <c:marker>
            <c:symbol val="none"/>
          </c:marker>
          <c:dLbls>
            <c:dLbl>
              <c:idx val="4"/>
              <c:layout/>
              <c:spPr/>
              <c:txPr>
                <a:bodyPr/>
                <a:lstStyle/>
                <a:p>
                  <a:pPr>
                    <a:defRPr sz="1600">
                      <a:solidFill>
                        <a:schemeClr val="tx2"/>
                      </a:solidFill>
                    </a:defRPr>
                  </a:pPr>
                  <a:endParaRPr lang="en-US"/>
                </a:p>
              </c:txPr>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Sheet1!$A$2:$A$6</c:f>
              <c:numCache>
                <c:formatCode>0.0</c:formatCode>
                <c:ptCount val="5"/>
                <c:pt idx="0">
                  <c:v>0</c:v>
                </c:pt>
                <c:pt idx="1">
                  <c:v>0.5</c:v>
                </c:pt>
                <c:pt idx="2">
                  <c:v>1</c:v>
                </c:pt>
                <c:pt idx="3">
                  <c:v>1.5</c:v>
                </c:pt>
                <c:pt idx="4">
                  <c:v>2</c:v>
                </c:pt>
              </c:numCache>
            </c:numRef>
          </c:xVal>
          <c:yVal>
            <c:numRef>
              <c:f>Sheet1!$C$2:$C$6</c:f>
              <c:numCache>
                <c:formatCode>0%</c:formatCode>
                <c:ptCount val="5"/>
                <c:pt idx="0">
                  <c:v>4.0000000000000008E-2</c:v>
                </c:pt>
                <c:pt idx="1">
                  <c:v>4.0000000000000008E-2</c:v>
                </c:pt>
                <c:pt idx="2">
                  <c:v>4.0000000000000008E-2</c:v>
                </c:pt>
                <c:pt idx="3">
                  <c:v>4.0000000000000008E-2</c:v>
                </c:pt>
                <c:pt idx="4">
                  <c:v>4.0000000000000008E-2</c:v>
                </c:pt>
              </c:numCache>
            </c:numRef>
          </c:yVal>
          <c:smooth val="0"/>
        </c:ser>
        <c:ser>
          <c:idx val="2"/>
          <c:order val="2"/>
          <c:tx>
            <c:strRef>
              <c:f>Sheet1!$D$1</c:f>
              <c:strCache>
                <c:ptCount val="1"/>
                <c:pt idx="0">
                  <c:v>SML: Higher Risk-Free Rate</c:v>
                </c:pt>
              </c:strCache>
            </c:strRef>
          </c:tx>
          <c:spPr>
            <a:ln w="38100">
              <a:solidFill>
                <a:schemeClr val="accent6">
                  <a:lumMod val="50000"/>
                </a:schemeClr>
              </a:solidFill>
            </a:ln>
          </c:spPr>
          <c:marker>
            <c:symbol val="none"/>
          </c:marker>
          <c:dLbls>
            <c:dLbl>
              <c:idx val="4"/>
              <c:layout/>
              <c:dLblPos val="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1600" b="0">
                    <a:solidFill>
                      <a:schemeClr val="accent6">
                        <a:lumMod val="50000"/>
                      </a:schemeClr>
                    </a:solidFill>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Sheet1!$A$2:$A$6</c:f>
              <c:numCache>
                <c:formatCode>0.0</c:formatCode>
                <c:ptCount val="5"/>
                <c:pt idx="0">
                  <c:v>0</c:v>
                </c:pt>
                <c:pt idx="1">
                  <c:v>0.5</c:v>
                </c:pt>
                <c:pt idx="2">
                  <c:v>1</c:v>
                </c:pt>
                <c:pt idx="3">
                  <c:v>1.5</c:v>
                </c:pt>
                <c:pt idx="4">
                  <c:v>2</c:v>
                </c:pt>
              </c:numCache>
            </c:numRef>
          </c:xVal>
          <c:yVal>
            <c:numRef>
              <c:f>Sheet1!$D$2:$D$6</c:f>
              <c:numCache>
                <c:formatCode>0%</c:formatCode>
                <c:ptCount val="5"/>
                <c:pt idx="0">
                  <c:v>7.0000000000000021E-2</c:v>
                </c:pt>
                <c:pt idx="1">
                  <c:v>9.5000000000000015E-2</c:v>
                </c:pt>
                <c:pt idx="2">
                  <c:v>0.12000000000000002</c:v>
                </c:pt>
                <c:pt idx="3">
                  <c:v>0.14500000000000005</c:v>
                </c:pt>
                <c:pt idx="4">
                  <c:v>0.17</c:v>
                </c:pt>
              </c:numCache>
            </c:numRef>
          </c:yVal>
          <c:smooth val="0"/>
        </c:ser>
        <c:dLbls>
          <c:showLegendKey val="0"/>
          <c:showVal val="0"/>
          <c:showCatName val="0"/>
          <c:showSerName val="0"/>
          <c:showPercent val="0"/>
          <c:showBubbleSize val="0"/>
        </c:dLbls>
        <c:axId val="195949680"/>
        <c:axId val="195950072"/>
      </c:scatterChart>
      <c:valAx>
        <c:axId val="195949680"/>
        <c:scaling>
          <c:orientation val="minMax"/>
        </c:scaling>
        <c:delete val="0"/>
        <c:axPos val="b"/>
        <c:title>
          <c:tx>
            <c:rich>
              <a:bodyPr/>
              <a:lstStyle/>
              <a:p>
                <a:pPr>
                  <a:defRPr b="0"/>
                </a:pPr>
                <a:r>
                  <a:rPr lang="en-US" b="0" dirty="0" smtClean="0"/>
                  <a:t>Beta</a:t>
                </a:r>
                <a:endParaRPr lang="en-US" b="0" dirty="0"/>
              </a:p>
            </c:rich>
          </c:tx>
          <c:layout/>
          <c:overlay val="0"/>
        </c:title>
        <c:numFmt formatCode="0.0" sourceLinked="1"/>
        <c:majorTickMark val="out"/>
        <c:minorTickMark val="none"/>
        <c:tickLblPos val="nextTo"/>
        <c:crossAx val="195950072"/>
        <c:crosses val="autoZero"/>
        <c:crossBetween val="midCat"/>
      </c:valAx>
      <c:valAx>
        <c:axId val="195950072"/>
        <c:scaling>
          <c:orientation val="minMax"/>
        </c:scaling>
        <c:delete val="0"/>
        <c:axPos val="l"/>
        <c:majorGridlines>
          <c:spPr>
            <a:ln>
              <a:noFill/>
            </a:ln>
          </c:spPr>
        </c:majorGridlines>
        <c:title>
          <c:tx>
            <c:rich>
              <a:bodyPr rot="-5400000" vert="horz"/>
              <a:lstStyle/>
              <a:p>
                <a:pPr>
                  <a:defRPr sz="1600" b="0"/>
                </a:pPr>
                <a:r>
                  <a:rPr lang="en-US" sz="1600" b="0" dirty="0" smtClean="0"/>
                  <a:t>Required Return</a:t>
                </a:r>
                <a:endParaRPr lang="en-US" sz="1600" b="0" dirty="0"/>
              </a:p>
            </c:rich>
          </c:tx>
          <c:layout/>
          <c:overlay val="0"/>
        </c:title>
        <c:numFmt formatCode="0%" sourceLinked="1"/>
        <c:majorTickMark val="out"/>
        <c:minorTickMark val="none"/>
        <c:tickLblPos val="nextTo"/>
        <c:txPr>
          <a:bodyPr/>
          <a:lstStyle/>
          <a:p>
            <a:pPr>
              <a:defRPr sz="1200" b="1"/>
            </a:pPr>
            <a:endParaRPr lang="en-US"/>
          </a:p>
        </c:txPr>
        <c:crossAx val="195949680"/>
        <c:crosses val="autoZero"/>
        <c:crossBetween val="midCat"/>
      </c:valAx>
    </c:plotArea>
    <c:plotVisOnly val="1"/>
    <c:dispBlanksAs val="gap"/>
    <c:showDLblsOverMax val="0"/>
  </c:chart>
  <c:spPr>
    <a:solidFill>
      <a:schemeClr val="accent6">
        <a:lumMod val="20000"/>
        <a:lumOff val="80000"/>
      </a:schemeClr>
    </a:solidFill>
    <a:ln>
      <a:solidFill>
        <a:schemeClr val="tx1"/>
      </a:solidFill>
    </a:ln>
  </c:spPr>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922932427564201"/>
          <c:y val="0.17550913774667062"/>
          <c:w val="0.81229028356749533"/>
          <c:h val="0.60545810245941489"/>
        </c:manualLayout>
      </c:layout>
      <c:scatterChart>
        <c:scatterStyle val="lineMarker"/>
        <c:varyColors val="0"/>
        <c:ser>
          <c:idx val="0"/>
          <c:order val="0"/>
          <c:tx>
            <c:strRef>
              <c:f>Sheet1!$B$1</c:f>
              <c:strCache>
                <c:ptCount val="1"/>
                <c:pt idx="0">
                  <c:v>SML: Base Case</c:v>
                </c:pt>
              </c:strCache>
            </c:strRef>
          </c:tx>
          <c:spPr>
            <a:ln>
              <a:solidFill>
                <a:schemeClr val="tx2"/>
              </a:solidFill>
            </a:ln>
          </c:spPr>
          <c:marker>
            <c:symbol val="none"/>
          </c:marker>
          <c:dLbls>
            <c:dLbl>
              <c:idx val="4"/>
              <c:layout/>
              <c:tx>
                <c:rich>
                  <a:bodyPr/>
                  <a:lstStyle/>
                  <a:p>
                    <a:r>
                      <a:rPr lang="en-US" sz="1600" b="0" dirty="0">
                        <a:solidFill>
                          <a:schemeClr val="tx2"/>
                        </a:solidFill>
                      </a:rPr>
                      <a:t>SML: Base Case</a:t>
                    </a:r>
                    <a:endParaRPr lang="en-US" b="1" dirty="0">
                      <a:solidFill>
                        <a:schemeClr val="tx2"/>
                      </a:solidFill>
                    </a:endParaRPr>
                  </a:p>
                </c:rich>
              </c:tx>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1600" b="0"/>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Sheet1!$A$2:$A$6</c:f>
              <c:numCache>
                <c:formatCode>0.0</c:formatCode>
                <c:ptCount val="5"/>
                <c:pt idx="0">
                  <c:v>0</c:v>
                </c:pt>
                <c:pt idx="1">
                  <c:v>0.5</c:v>
                </c:pt>
                <c:pt idx="2">
                  <c:v>1</c:v>
                </c:pt>
                <c:pt idx="3">
                  <c:v>1.5</c:v>
                </c:pt>
                <c:pt idx="4">
                  <c:v>2</c:v>
                </c:pt>
              </c:numCache>
            </c:numRef>
          </c:xVal>
          <c:yVal>
            <c:numRef>
              <c:f>Sheet1!$B$2:$B$6</c:f>
              <c:numCache>
                <c:formatCode>0%</c:formatCode>
                <c:ptCount val="5"/>
                <c:pt idx="0">
                  <c:v>4.0000000000000008E-2</c:v>
                </c:pt>
                <c:pt idx="1">
                  <c:v>6.5000000000000002E-2</c:v>
                </c:pt>
                <c:pt idx="2">
                  <c:v>9.0000000000000011E-2</c:v>
                </c:pt>
                <c:pt idx="3">
                  <c:v>0.11500000000000002</c:v>
                </c:pt>
                <c:pt idx="4">
                  <c:v>0.14000000000000001</c:v>
                </c:pt>
              </c:numCache>
            </c:numRef>
          </c:yVal>
          <c:smooth val="0"/>
        </c:ser>
        <c:ser>
          <c:idx val="1"/>
          <c:order val="1"/>
          <c:tx>
            <c:strRef>
              <c:f>Sheet1!$C$1</c:f>
              <c:strCache>
                <c:ptCount val="1"/>
                <c:pt idx="0">
                  <c:v>Base Case Risk-Free Rate</c:v>
                </c:pt>
              </c:strCache>
            </c:strRef>
          </c:tx>
          <c:spPr>
            <a:ln w="44450">
              <a:solidFill>
                <a:schemeClr val="tx2"/>
              </a:solidFill>
              <a:prstDash val="dash"/>
            </a:ln>
          </c:spPr>
          <c:marker>
            <c:symbol val="none"/>
          </c:marker>
          <c:dLbls>
            <c:dLbl>
              <c:idx val="4"/>
              <c:layout/>
              <c:spPr/>
              <c:txPr>
                <a:bodyPr/>
                <a:lstStyle/>
                <a:p>
                  <a:pPr>
                    <a:defRPr sz="1600">
                      <a:solidFill>
                        <a:schemeClr val="tx2"/>
                      </a:solidFill>
                    </a:defRPr>
                  </a:pPr>
                  <a:endParaRPr lang="en-US"/>
                </a:p>
              </c:txPr>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Sheet1!$A$2:$A$6</c:f>
              <c:numCache>
                <c:formatCode>0.0</c:formatCode>
                <c:ptCount val="5"/>
                <c:pt idx="0">
                  <c:v>0</c:v>
                </c:pt>
                <c:pt idx="1">
                  <c:v>0.5</c:v>
                </c:pt>
                <c:pt idx="2">
                  <c:v>1</c:v>
                </c:pt>
                <c:pt idx="3">
                  <c:v>1.5</c:v>
                </c:pt>
                <c:pt idx="4">
                  <c:v>2</c:v>
                </c:pt>
              </c:numCache>
            </c:numRef>
          </c:xVal>
          <c:yVal>
            <c:numRef>
              <c:f>Sheet1!$C$2:$C$6</c:f>
              <c:numCache>
                <c:formatCode>0%</c:formatCode>
                <c:ptCount val="5"/>
                <c:pt idx="0">
                  <c:v>4.0000000000000008E-2</c:v>
                </c:pt>
                <c:pt idx="1">
                  <c:v>4.0000000000000008E-2</c:v>
                </c:pt>
                <c:pt idx="2">
                  <c:v>4.0000000000000008E-2</c:v>
                </c:pt>
                <c:pt idx="3">
                  <c:v>4.0000000000000008E-2</c:v>
                </c:pt>
                <c:pt idx="4">
                  <c:v>4.0000000000000008E-2</c:v>
                </c:pt>
              </c:numCache>
            </c:numRef>
          </c:yVal>
          <c:smooth val="0"/>
        </c:ser>
        <c:ser>
          <c:idx val="2"/>
          <c:order val="2"/>
          <c:tx>
            <c:strRef>
              <c:f>Sheet1!$D$1</c:f>
              <c:strCache>
                <c:ptCount val="1"/>
                <c:pt idx="0">
                  <c:v>SML: Higher Market Risk Premium</c:v>
                </c:pt>
              </c:strCache>
            </c:strRef>
          </c:tx>
          <c:spPr>
            <a:ln w="38100">
              <a:solidFill>
                <a:schemeClr val="accent1">
                  <a:lumMod val="75000"/>
                </a:schemeClr>
              </a:solidFill>
            </a:ln>
          </c:spPr>
          <c:marker>
            <c:symbol val="none"/>
          </c:marker>
          <c:dLbls>
            <c:dLbl>
              <c:idx val="4"/>
              <c:layout/>
              <c:dLblPos val="t"/>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1600" b="0">
                    <a:solidFill>
                      <a:schemeClr val="accent1">
                        <a:lumMod val="75000"/>
                      </a:schemeClr>
                    </a:solidFill>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Sheet1!$A$2:$A$6</c:f>
              <c:numCache>
                <c:formatCode>0.0</c:formatCode>
                <c:ptCount val="5"/>
                <c:pt idx="0">
                  <c:v>0</c:v>
                </c:pt>
                <c:pt idx="1">
                  <c:v>0.5</c:v>
                </c:pt>
                <c:pt idx="2">
                  <c:v>1</c:v>
                </c:pt>
                <c:pt idx="3">
                  <c:v>1.5</c:v>
                </c:pt>
                <c:pt idx="4">
                  <c:v>2</c:v>
                </c:pt>
              </c:numCache>
            </c:numRef>
          </c:xVal>
          <c:yVal>
            <c:numRef>
              <c:f>Sheet1!$D$2:$D$6</c:f>
              <c:numCache>
                <c:formatCode>0%</c:formatCode>
                <c:ptCount val="5"/>
                <c:pt idx="0">
                  <c:v>4.0000000000000008E-2</c:v>
                </c:pt>
                <c:pt idx="1">
                  <c:v>8.0000000000000016E-2</c:v>
                </c:pt>
                <c:pt idx="2">
                  <c:v>0.12000000000000001</c:v>
                </c:pt>
                <c:pt idx="3">
                  <c:v>0.16</c:v>
                </c:pt>
                <c:pt idx="4">
                  <c:v>0.2</c:v>
                </c:pt>
              </c:numCache>
            </c:numRef>
          </c:yVal>
          <c:smooth val="0"/>
        </c:ser>
        <c:dLbls>
          <c:showLegendKey val="0"/>
          <c:showVal val="0"/>
          <c:showCatName val="0"/>
          <c:showSerName val="0"/>
          <c:showPercent val="0"/>
          <c:showBubbleSize val="0"/>
        </c:dLbls>
        <c:axId val="195950856"/>
        <c:axId val="195951248"/>
      </c:scatterChart>
      <c:valAx>
        <c:axId val="195950856"/>
        <c:scaling>
          <c:orientation val="minMax"/>
        </c:scaling>
        <c:delete val="0"/>
        <c:axPos val="b"/>
        <c:title>
          <c:tx>
            <c:rich>
              <a:bodyPr/>
              <a:lstStyle/>
              <a:p>
                <a:pPr>
                  <a:defRPr b="0"/>
                </a:pPr>
                <a:r>
                  <a:rPr lang="en-US" b="0" dirty="0" smtClean="0"/>
                  <a:t>Beta</a:t>
                </a:r>
                <a:endParaRPr lang="en-US" b="0" dirty="0"/>
              </a:p>
            </c:rich>
          </c:tx>
          <c:layout/>
          <c:overlay val="0"/>
        </c:title>
        <c:numFmt formatCode="0.0" sourceLinked="1"/>
        <c:majorTickMark val="out"/>
        <c:minorTickMark val="none"/>
        <c:tickLblPos val="nextTo"/>
        <c:crossAx val="195951248"/>
        <c:crosses val="autoZero"/>
        <c:crossBetween val="midCat"/>
      </c:valAx>
      <c:valAx>
        <c:axId val="195951248"/>
        <c:scaling>
          <c:orientation val="minMax"/>
        </c:scaling>
        <c:delete val="0"/>
        <c:axPos val="l"/>
        <c:majorGridlines>
          <c:spPr>
            <a:ln>
              <a:noFill/>
            </a:ln>
          </c:spPr>
        </c:majorGridlines>
        <c:title>
          <c:tx>
            <c:rich>
              <a:bodyPr rot="-5400000" vert="horz"/>
              <a:lstStyle/>
              <a:p>
                <a:pPr>
                  <a:defRPr sz="1600" b="0"/>
                </a:pPr>
                <a:r>
                  <a:rPr lang="en-US" sz="1600" b="0" dirty="0" smtClean="0"/>
                  <a:t>Required Return</a:t>
                </a:r>
                <a:endParaRPr lang="en-US" sz="1600" b="0" dirty="0"/>
              </a:p>
            </c:rich>
          </c:tx>
          <c:layout/>
          <c:overlay val="0"/>
        </c:title>
        <c:numFmt formatCode="0%" sourceLinked="1"/>
        <c:majorTickMark val="out"/>
        <c:minorTickMark val="none"/>
        <c:tickLblPos val="nextTo"/>
        <c:txPr>
          <a:bodyPr/>
          <a:lstStyle/>
          <a:p>
            <a:pPr>
              <a:defRPr sz="1100" b="1"/>
            </a:pPr>
            <a:endParaRPr lang="en-US"/>
          </a:p>
        </c:txPr>
        <c:crossAx val="195950856"/>
        <c:crosses val="autoZero"/>
        <c:crossBetween val="midCat"/>
      </c:valAx>
    </c:plotArea>
    <c:plotVisOnly val="1"/>
    <c:dispBlanksAs val="gap"/>
    <c:showDLblsOverMax val="0"/>
  </c:chart>
  <c:spPr>
    <a:solidFill>
      <a:schemeClr val="accent6">
        <a:lumMod val="20000"/>
        <a:lumOff val="80000"/>
      </a:schemeClr>
    </a:solidFill>
    <a:ln>
      <a:solidFill>
        <a:schemeClr val="tx1"/>
      </a:solidFill>
    </a:ln>
  </c:spPr>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922932427564201"/>
          <c:y val="0.17550913774667062"/>
          <c:w val="0.81229028356749533"/>
          <c:h val="0.60545810245941489"/>
        </c:manualLayout>
      </c:layout>
      <c:scatterChart>
        <c:scatterStyle val="lineMarker"/>
        <c:varyColors val="0"/>
        <c:ser>
          <c:idx val="0"/>
          <c:order val="0"/>
          <c:tx>
            <c:strRef>
              <c:f>Sheet1!$B$1</c:f>
              <c:strCache>
                <c:ptCount val="1"/>
                <c:pt idx="0">
                  <c:v>SML</c:v>
                </c:pt>
              </c:strCache>
            </c:strRef>
          </c:tx>
          <c:spPr>
            <a:ln>
              <a:solidFill>
                <a:schemeClr val="tx2"/>
              </a:solidFill>
            </a:ln>
          </c:spPr>
          <c:marker>
            <c:symbol val="none"/>
          </c:marker>
          <c:dLbls>
            <c:dLbl>
              <c:idx val="3"/>
              <c:layout/>
              <c:showLegendKey val="0"/>
              <c:showVal val="0"/>
              <c:showCatName val="0"/>
              <c:showSerName val="1"/>
              <c:showPercent val="0"/>
              <c:showBubbleSize val="0"/>
              <c:extLst>
                <c:ext xmlns:c15="http://schemas.microsoft.com/office/drawing/2012/chart" uri="{CE6537A1-D6FC-4f65-9D91-7224C49458BB}">
                  <c15:layout/>
                </c:ext>
              </c:extLst>
            </c:dLbl>
            <c:dLbl>
              <c:idx val="4"/>
              <c:tx>
                <c:rich>
                  <a:bodyPr/>
                  <a:lstStyle/>
                  <a:p>
                    <a:r>
                      <a:rPr lang="en-US" sz="1600" b="0" dirty="0">
                        <a:solidFill>
                          <a:schemeClr val="tx2"/>
                        </a:solidFill>
                      </a:rPr>
                      <a:t>SML: Base Case</a:t>
                    </a:r>
                    <a:endParaRPr lang="en-US" b="1" dirty="0">
                      <a:solidFill>
                        <a:schemeClr val="tx2"/>
                      </a:solidFill>
                    </a:endParaRPr>
                  </a:p>
                </c:rich>
              </c:tx>
              <c:showLegendKey val="0"/>
              <c:showVal val="0"/>
              <c:showCatName val="0"/>
              <c:showSerName val="1"/>
              <c:showPercent val="0"/>
              <c:showBubbleSize val="0"/>
              <c:extLst>
                <c:ext xmlns:c15="http://schemas.microsoft.com/office/drawing/2012/chart" uri="{CE6537A1-D6FC-4f65-9D91-7224C49458BB}"/>
              </c:extLst>
            </c:dLbl>
            <c:spPr>
              <a:noFill/>
              <a:ln>
                <a:noFill/>
              </a:ln>
              <a:effectLst/>
            </c:spPr>
            <c:txPr>
              <a:bodyPr/>
              <a:lstStyle/>
              <a:p>
                <a:pPr>
                  <a:defRPr sz="1600" b="0"/>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Sheet1!$A$2:$A$5</c:f>
              <c:numCache>
                <c:formatCode>General</c:formatCode>
                <c:ptCount val="4"/>
                <c:pt idx="0">
                  <c:v>0.70000000000000007</c:v>
                </c:pt>
                <c:pt idx="1">
                  <c:v>1.4</c:v>
                </c:pt>
                <c:pt idx="2">
                  <c:v>0</c:v>
                </c:pt>
                <c:pt idx="3">
                  <c:v>2</c:v>
                </c:pt>
              </c:numCache>
            </c:numRef>
          </c:xVal>
          <c:yVal>
            <c:numRef>
              <c:f>Sheet1!$B$2:$B$5</c:f>
              <c:numCache>
                <c:formatCode>General</c:formatCode>
                <c:ptCount val="4"/>
                <c:pt idx="0">
                  <c:v>7.5000000000000011E-2</c:v>
                </c:pt>
                <c:pt idx="1">
                  <c:v>0.10999999999999999</c:v>
                </c:pt>
                <c:pt idx="2">
                  <c:v>4.0000000000000008E-2</c:v>
                </c:pt>
                <c:pt idx="3" formatCode="0%">
                  <c:v>0.14000000000000001</c:v>
                </c:pt>
              </c:numCache>
            </c:numRef>
          </c:yVal>
          <c:smooth val="0"/>
        </c:ser>
        <c:ser>
          <c:idx val="1"/>
          <c:order val="1"/>
          <c:tx>
            <c:strRef>
              <c:f>Sheet1!$C$1</c:f>
              <c:strCache>
                <c:ptCount val="1"/>
                <c:pt idx="0">
                  <c:v>JJ</c:v>
                </c:pt>
              </c:strCache>
            </c:strRef>
          </c:tx>
          <c:spPr>
            <a:ln w="44450">
              <a:solidFill>
                <a:schemeClr val="tx2"/>
              </a:solidFill>
              <a:prstDash val="dash"/>
            </a:ln>
          </c:spPr>
          <c:marker>
            <c:symbol val="circle"/>
            <c:size val="7"/>
            <c:spPr>
              <a:solidFill>
                <a:schemeClr val="accent1"/>
              </a:solidFill>
            </c:spPr>
          </c:marker>
          <c:dLbls>
            <c:dLbl>
              <c:idx val="0"/>
              <c:spPr/>
              <c:txPr>
                <a:bodyPr/>
                <a:lstStyle/>
                <a:p>
                  <a:pPr>
                    <a:defRPr b="1">
                      <a:solidFill>
                        <a:schemeClr val="accent1"/>
                      </a:solidFill>
                    </a:defRPr>
                  </a:pPr>
                  <a:endParaRPr lang="en-US"/>
                </a:p>
              </c:txPr>
              <c:dLblPos val="t"/>
              <c:showLegendKey val="0"/>
              <c:showVal val="0"/>
              <c:showCatName val="0"/>
              <c:showSerName val="1"/>
              <c:showPercent val="0"/>
              <c:showBubbleSize val="0"/>
            </c:dLbl>
            <c:dLbl>
              <c:idx val="4"/>
              <c:spPr/>
              <c:txPr>
                <a:bodyPr/>
                <a:lstStyle/>
                <a:p>
                  <a:pPr>
                    <a:defRPr sz="1600">
                      <a:solidFill>
                        <a:schemeClr val="tx2"/>
                      </a:solidFill>
                    </a:defRPr>
                  </a:pPr>
                  <a:endParaRPr lang="en-US"/>
                </a:p>
              </c:txPr>
              <c:dLblPos val="t"/>
              <c:showLegendKey val="0"/>
              <c:showVal val="0"/>
              <c:showCatName val="0"/>
              <c:showSerName val="1"/>
              <c:showPercent val="0"/>
              <c:showBubbleSize val="0"/>
            </c:dLbl>
            <c:spPr>
              <a:noFill/>
              <a:ln>
                <a:noFill/>
              </a:ln>
              <a:effectLst/>
            </c:spPr>
            <c:dLblPos val="t"/>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Sheet1!$A$2:$A$5</c:f>
              <c:numCache>
                <c:formatCode>General</c:formatCode>
                <c:ptCount val="4"/>
                <c:pt idx="0">
                  <c:v>0.70000000000000007</c:v>
                </c:pt>
                <c:pt idx="1">
                  <c:v>1.4</c:v>
                </c:pt>
                <c:pt idx="2">
                  <c:v>0</c:v>
                </c:pt>
                <c:pt idx="3">
                  <c:v>2</c:v>
                </c:pt>
              </c:numCache>
            </c:numRef>
          </c:xVal>
          <c:yVal>
            <c:numRef>
              <c:f>Sheet1!$C$2:$C$5</c:f>
              <c:numCache>
                <c:formatCode>General</c:formatCode>
                <c:ptCount val="4"/>
                <c:pt idx="0" formatCode="0.00%">
                  <c:v>8.5000000000000006E-2</c:v>
                </c:pt>
              </c:numCache>
            </c:numRef>
          </c:yVal>
          <c:smooth val="0"/>
        </c:ser>
        <c:ser>
          <c:idx val="2"/>
          <c:order val="2"/>
          <c:tx>
            <c:strRef>
              <c:f>Sheet1!$D$1</c:f>
              <c:strCache>
                <c:ptCount val="1"/>
                <c:pt idx="0">
                  <c:v>CC</c:v>
                </c:pt>
              </c:strCache>
            </c:strRef>
          </c:tx>
          <c:spPr>
            <a:ln w="38100">
              <a:solidFill>
                <a:schemeClr val="accent6">
                  <a:lumMod val="50000"/>
                </a:schemeClr>
              </a:solidFill>
            </a:ln>
          </c:spPr>
          <c:marker>
            <c:symbol val="dash"/>
            <c:size val="7"/>
            <c:spPr>
              <a:solidFill>
                <a:schemeClr val="accent6">
                  <a:lumMod val="50000"/>
                </a:schemeClr>
              </a:solidFill>
            </c:spPr>
          </c:marker>
          <c:dPt>
            <c:idx val="1"/>
            <c:marker>
              <c:symbol val="square"/>
              <c:size val="7"/>
            </c:marker>
            <c:bubble3D val="0"/>
          </c:dPt>
          <c:dLbls>
            <c:spPr>
              <a:noFill/>
              <a:ln>
                <a:noFill/>
              </a:ln>
              <a:effectLst/>
            </c:spPr>
            <c:txPr>
              <a:bodyPr/>
              <a:lstStyle/>
              <a:p>
                <a:pPr>
                  <a:defRPr sz="1600" b="1">
                    <a:solidFill>
                      <a:schemeClr val="accent6">
                        <a:lumMod val="50000"/>
                      </a:schemeClr>
                    </a:solidFill>
                  </a:defRPr>
                </a:pPr>
                <a:endParaRPr lang="en-US"/>
              </a:p>
            </c:txPr>
            <c:dLblPos val="b"/>
            <c:showLegendKey val="0"/>
            <c:showVal val="0"/>
            <c:showCatName val="0"/>
            <c:showSerName val="1"/>
            <c:showPercent val="0"/>
            <c:showBubbleSize val="0"/>
            <c:showLeaderLines val="0"/>
            <c:extLst>
              <c:ext xmlns:c15="http://schemas.microsoft.com/office/drawing/2012/chart" uri="{CE6537A1-D6FC-4f65-9D91-7224C49458BB}">
                <c15:layout/>
                <c15:showLeaderLines val="0"/>
              </c:ext>
            </c:extLst>
          </c:dLbls>
          <c:xVal>
            <c:numRef>
              <c:f>Sheet1!$A$2:$A$5</c:f>
              <c:numCache>
                <c:formatCode>General</c:formatCode>
                <c:ptCount val="4"/>
                <c:pt idx="0">
                  <c:v>0.70000000000000007</c:v>
                </c:pt>
                <c:pt idx="1">
                  <c:v>1.4</c:v>
                </c:pt>
                <c:pt idx="2">
                  <c:v>0</c:v>
                </c:pt>
                <c:pt idx="3">
                  <c:v>2</c:v>
                </c:pt>
              </c:numCache>
            </c:numRef>
          </c:xVal>
          <c:yVal>
            <c:numRef>
              <c:f>Sheet1!$D$2:$D$5</c:f>
              <c:numCache>
                <c:formatCode>0.0%</c:formatCode>
                <c:ptCount val="4"/>
                <c:pt idx="1">
                  <c:v>9.5000000000000015E-2</c:v>
                </c:pt>
              </c:numCache>
            </c:numRef>
          </c:yVal>
          <c:smooth val="0"/>
        </c:ser>
        <c:dLbls>
          <c:showLegendKey val="0"/>
          <c:showVal val="0"/>
          <c:showCatName val="0"/>
          <c:showSerName val="0"/>
          <c:showPercent val="0"/>
          <c:showBubbleSize val="0"/>
        </c:dLbls>
        <c:axId val="193790128"/>
        <c:axId val="193520872"/>
      </c:scatterChart>
      <c:valAx>
        <c:axId val="193790128"/>
        <c:scaling>
          <c:orientation val="minMax"/>
        </c:scaling>
        <c:delete val="0"/>
        <c:axPos val="b"/>
        <c:title>
          <c:tx>
            <c:rich>
              <a:bodyPr/>
              <a:lstStyle/>
              <a:p>
                <a:pPr>
                  <a:defRPr b="0"/>
                </a:pPr>
                <a:r>
                  <a:rPr lang="en-US" b="0" dirty="0" smtClean="0"/>
                  <a:t>Beta</a:t>
                </a:r>
                <a:endParaRPr lang="en-US" b="0" dirty="0"/>
              </a:p>
            </c:rich>
          </c:tx>
          <c:layout/>
          <c:overlay val="0"/>
        </c:title>
        <c:numFmt formatCode="General" sourceLinked="1"/>
        <c:majorTickMark val="out"/>
        <c:minorTickMark val="none"/>
        <c:tickLblPos val="nextTo"/>
        <c:crossAx val="193520872"/>
        <c:crosses val="autoZero"/>
        <c:crossBetween val="midCat"/>
      </c:valAx>
      <c:valAx>
        <c:axId val="193520872"/>
        <c:scaling>
          <c:orientation val="minMax"/>
        </c:scaling>
        <c:delete val="0"/>
        <c:axPos val="l"/>
        <c:majorGridlines>
          <c:spPr>
            <a:ln>
              <a:noFill/>
            </a:ln>
          </c:spPr>
        </c:majorGridlines>
        <c:title>
          <c:tx>
            <c:rich>
              <a:bodyPr rot="-5400000" vert="horz"/>
              <a:lstStyle/>
              <a:p>
                <a:pPr>
                  <a:defRPr sz="1600" b="0"/>
                </a:pPr>
                <a:r>
                  <a:rPr lang="en-US" sz="1600" b="0" dirty="0" smtClean="0"/>
                  <a:t>Required Return</a:t>
                </a:r>
                <a:endParaRPr lang="en-US" sz="1600" b="0" dirty="0"/>
              </a:p>
            </c:rich>
          </c:tx>
          <c:layout/>
          <c:overlay val="0"/>
        </c:title>
        <c:numFmt formatCode="0%" sourceLinked="0"/>
        <c:majorTickMark val="out"/>
        <c:minorTickMark val="none"/>
        <c:tickLblPos val="nextTo"/>
        <c:txPr>
          <a:bodyPr/>
          <a:lstStyle/>
          <a:p>
            <a:pPr>
              <a:defRPr sz="1200" b="1"/>
            </a:pPr>
            <a:endParaRPr lang="en-US"/>
          </a:p>
        </c:txPr>
        <c:crossAx val="193790128"/>
        <c:crosses val="autoZero"/>
        <c:crossBetween val="midCat"/>
      </c:valAx>
    </c:plotArea>
    <c:plotVisOnly val="1"/>
    <c:dispBlanksAs val="gap"/>
    <c:showDLblsOverMax val="0"/>
  </c:chart>
  <c:spPr>
    <a:solidFill>
      <a:schemeClr val="accent6">
        <a:lumMod val="20000"/>
        <a:lumOff val="80000"/>
      </a:schemeClr>
    </a:solidFill>
    <a:ln>
      <a:solidFill>
        <a:schemeClr val="tx1"/>
      </a:solidFill>
    </a:ln>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2"/>
          </p:nvPr>
        </p:nvSpPr>
        <p:spPr>
          <a:xfrm>
            <a:off x="0" y="8831263"/>
            <a:ext cx="2971800" cy="463550"/>
          </a:xfrm>
          <a:prstGeom prst="rect">
            <a:avLst/>
          </a:prstGeom>
        </p:spPr>
        <p:txBody>
          <a:bodyPr vert="horz" lIns="91440" tIns="45720" rIns="91440" bIns="45720" rtlCol="0" anchor="b"/>
          <a:lstStyle>
            <a:lvl1pPr algn="l">
              <a:defRPr sz="1200" dirty="0">
                <a:latin typeface="Arial" charset="0"/>
              </a:defRPr>
            </a:lvl1pPr>
          </a:lstStyle>
          <a:p>
            <a:pPr>
              <a:defRPr/>
            </a:pPr>
            <a:endParaRPr lang="en-US" dirty="0"/>
          </a:p>
        </p:txBody>
      </p:sp>
      <p:sp>
        <p:nvSpPr>
          <p:cNvPr id="6" name="Rectangle 5"/>
          <p:cNvSpPr/>
          <p:nvPr/>
        </p:nvSpPr>
        <p:spPr>
          <a:xfrm>
            <a:off x="287338" y="8845550"/>
            <a:ext cx="6059487" cy="277813"/>
          </a:xfrm>
          <a:prstGeom prst="rect">
            <a:avLst/>
          </a:prstGeom>
        </p:spPr>
        <p:txBody>
          <a:bodyPr>
            <a:spAutoFit/>
          </a:bodyPr>
          <a:lstStyle/>
          <a:p>
            <a:pPr>
              <a:spcBef>
                <a:spcPct val="50000"/>
              </a:spcBef>
              <a:defRPr/>
            </a:pPr>
            <a:r>
              <a:rPr lang="en-US" sz="1200" b="1" dirty="0">
                <a:latin typeface="Arial" charset="0"/>
              </a:rPr>
              <a:t>Ehrhardt			Chapter 6	  	        Page </a:t>
            </a:r>
            <a:fld id="{783265CB-7A5D-46E8-B7AF-4F4D260C905B}" type="slidenum">
              <a:rPr lang="en-US" sz="1200" b="1">
                <a:latin typeface="Arial" charset="0"/>
              </a:rPr>
              <a:pPr>
                <a:spcBef>
                  <a:spcPct val="50000"/>
                </a:spcBef>
                <a:defRPr/>
              </a:pPr>
              <a:t>‹#›</a:t>
            </a:fld>
            <a:endParaRPr lang="en-US" sz="1200" b="1" dirty="0">
              <a:latin typeface="Arial" charset="0"/>
            </a:endParaRPr>
          </a:p>
        </p:txBody>
      </p:sp>
    </p:spTree>
    <p:extLst>
      <p:ext uri="{BB962C8B-B14F-4D97-AF65-F5344CB8AC3E}">
        <p14:creationId xmlns:p14="http://schemas.microsoft.com/office/powerpoint/2010/main" val="38198921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414838"/>
            <a:ext cx="5027613" cy="4183062"/>
          </a:xfrm>
          <a:prstGeom prst="rect">
            <a:avLst/>
          </a:prstGeom>
          <a:noFill/>
          <a:ln w="12700">
            <a:noFill/>
            <a:miter lim="800000"/>
            <a:headEnd/>
            <a:tailEnd/>
          </a:ln>
          <a:effectLst/>
        </p:spPr>
        <p:txBody>
          <a:bodyPr vert="horz" wrap="square" lIns="95207" tIns="48411" rIns="95207" bIns="4841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6323" name="Rectangle 3"/>
          <p:cNvSpPr>
            <a:spLocks noGrp="1" noRot="1" noChangeAspect="1" noChangeArrowheads="1" noTextEdit="1"/>
          </p:cNvSpPr>
          <p:nvPr>
            <p:ph type="sldImg" idx="2"/>
          </p:nvPr>
        </p:nvSpPr>
        <p:spPr bwMode="auto">
          <a:xfrm>
            <a:off x="1114425" y="704850"/>
            <a:ext cx="4629150" cy="3471863"/>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2267000926"/>
      </p:ext>
    </p:extLst>
  </p:cSld>
  <p:clrMap bg1="lt1" tx1="dk1" bg2="lt2" tx2="dk2" accent1="accent1" accent2="accent2" accent3="accent3" accent4="accent4" accent5="accent5" accent6="accent6" hlink="hlink" folHlink="folHlink"/>
  <p:notesStyle>
    <a:lvl1pPr algn="l" defTabSz="955675"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66725" algn="l" defTabSz="955675"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35038" algn="l" defTabSz="955675"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401763" algn="l" defTabSz="955675"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70075" algn="l" defTabSz="955675"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271556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2519547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0899"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21</a:t>
            </a:r>
          </a:p>
        </p:txBody>
      </p:sp>
      <p:sp>
        <p:nvSpPr>
          <p:cNvPr id="80900"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0901"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0902" name="Rectangle 6"/>
          <p:cNvSpPr>
            <a:spLocks noGrp="1" noRot="1" noChangeAspect="1" noChangeArrowheads="1" noTextEdit="1"/>
          </p:cNvSpPr>
          <p:nvPr>
            <p:ph type="sldImg"/>
          </p:nvPr>
        </p:nvSpPr>
        <p:spPr>
          <a:ln cap="flat"/>
        </p:spPr>
      </p:sp>
      <p:sp>
        <p:nvSpPr>
          <p:cNvPr id="80903"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2090759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1923"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22</a:t>
            </a:r>
          </a:p>
        </p:txBody>
      </p:sp>
      <p:sp>
        <p:nvSpPr>
          <p:cNvPr id="81924"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1925"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1926" name="Rectangle 6"/>
          <p:cNvSpPr>
            <a:spLocks noGrp="1" noRot="1" noChangeAspect="1" noChangeArrowheads="1" noTextEdit="1"/>
          </p:cNvSpPr>
          <p:nvPr>
            <p:ph type="sldImg"/>
          </p:nvPr>
        </p:nvSpPr>
        <p:spPr>
          <a:ln cap="flat"/>
        </p:spPr>
      </p:sp>
      <p:sp>
        <p:nvSpPr>
          <p:cNvPr id="81927"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436654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2947"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25</a:t>
            </a:r>
          </a:p>
        </p:txBody>
      </p:sp>
      <p:sp>
        <p:nvSpPr>
          <p:cNvPr id="82948"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2949"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2950" name="Rectangle 6"/>
          <p:cNvSpPr>
            <a:spLocks noGrp="1" noRot="1" noChangeAspect="1" noChangeArrowheads="1" noTextEdit="1"/>
          </p:cNvSpPr>
          <p:nvPr>
            <p:ph type="sldImg"/>
          </p:nvPr>
        </p:nvSpPr>
        <p:spPr>
          <a:ln cap="flat"/>
        </p:spPr>
      </p:sp>
      <p:sp>
        <p:nvSpPr>
          <p:cNvPr id="82951"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21034610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4995"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27</a:t>
            </a:r>
          </a:p>
        </p:txBody>
      </p:sp>
      <p:sp>
        <p:nvSpPr>
          <p:cNvPr id="84996"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4997"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4998" name="Rectangle 6"/>
          <p:cNvSpPr>
            <a:spLocks noGrp="1" noRot="1" noChangeAspect="1" noChangeArrowheads="1" noTextEdit="1"/>
          </p:cNvSpPr>
          <p:nvPr>
            <p:ph type="sldImg"/>
          </p:nvPr>
        </p:nvSpPr>
        <p:spPr>
          <a:ln cap="flat"/>
        </p:spPr>
      </p:sp>
      <p:sp>
        <p:nvSpPr>
          <p:cNvPr id="84999"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2218045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6019"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29</a:t>
            </a:r>
          </a:p>
        </p:txBody>
      </p:sp>
      <p:sp>
        <p:nvSpPr>
          <p:cNvPr id="86020"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6021"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6022" name="Rectangle 6"/>
          <p:cNvSpPr>
            <a:spLocks noGrp="1" noRot="1" noChangeAspect="1" noChangeArrowheads="1" noTextEdit="1"/>
          </p:cNvSpPr>
          <p:nvPr>
            <p:ph type="sldImg"/>
          </p:nvPr>
        </p:nvSpPr>
        <p:spPr>
          <a:ln cap="flat"/>
        </p:spPr>
      </p:sp>
      <p:sp>
        <p:nvSpPr>
          <p:cNvPr id="86023"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305066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7043"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31</a:t>
            </a:r>
          </a:p>
        </p:txBody>
      </p:sp>
      <p:sp>
        <p:nvSpPr>
          <p:cNvPr id="87044"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7045"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7046" name="Rectangle 6"/>
          <p:cNvSpPr>
            <a:spLocks noGrp="1" noRot="1" noChangeAspect="1" noChangeArrowheads="1" noTextEdit="1"/>
          </p:cNvSpPr>
          <p:nvPr>
            <p:ph type="sldImg"/>
          </p:nvPr>
        </p:nvSpPr>
        <p:spPr>
          <a:ln cap="flat"/>
        </p:spPr>
      </p:sp>
      <p:sp>
        <p:nvSpPr>
          <p:cNvPr id="87047"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5317218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8067"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32</a:t>
            </a:r>
          </a:p>
        </p:txBody>
      </p:sp>
      <p:sp>
        <p:nvSpPr>
          <p:cNvPr id="88068"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8069"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8070" name="Rectangle 6"/>
          <p:cNvSpPr>
            <a:spLocks noGrp="1" noRot="1" noChangeAspect="1" noChangeArrowheads="1" noTextEdit="1"/>
          </p:cNvSpPr>
          <p:nvPr>
            <p:ph type="sldImg"/>
          </p:nvPr>
        </p:nvSpPr>
        <p:spPr>
          <a:ln cap="flat"/>
        </p:spPr>
      </p:sp>
      <p:sp>
        <p:nvSpPr>
          <p:cNvPr id="88071"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6603009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9091"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34</a:t>
            </a:r>
          </a:p>
        </p:txBody>
      </p:sp>
      <p:sp>
        <p:nvSpPr>
          <p:cNvPr id="89092"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9093"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9094" name="Rectangle 6"/>
          <p:cNvSpPr>
            <a:spLocks noGrp="1" noRot="1" noChangeAspect="1" noChangeArrowheads="1" noTextEdit="1"/>
          </p:cNvSpPr>
          <p:nvPr>
            <p:ph type="sldImg"/>
          </p:nvPr>
        </p:nvSpPr>
        <p:spPr>
          <a:ln cap="flat"/>
        </p:spPr>
      </p:sp>
      <p:sp>
        <p:nvSpPr>
          <p:cNvPr id="8909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356701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9091"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34</a:t>
            </a:r>
          </a:p>
        </p:txBody>
      </p:sp>
      <p:sp>
        <p:nvSpPr>
          <p:cNvPr id="89092"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9093"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9094" name="Rectangle 6"/>
          <p:cNvSpPr>
            <a:spLocks noGrp="1" noRot="1" noChangeAspect="1" noChangeArrowheads="1" noTextEdit="1"/>
          </p:cNvSpPr>
          <p:nvPr>
            <p:ph type="sldImg"/>
          </p:nvPr>
        </p:nvSpPr>
        <p:spPr>
          <a:ln cap="flat"/>
        </p:spPr>
      </p:sp>
      <p:sp>
        <p:nvSpPr>
          <p:cNvPr id="8909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655895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58371"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1</a:t>
            </a:r>
          </a:p>
        </p:txBody>
      </p:sp>
      <p:sp>
        <p:nvSpPr>
          <p:cNvPr id="58372"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58373"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58374" name="Rectangle 6"/>
          <p:cNvSpPr>
            <a:spLocks noGrp="1" noRot="1" noChangeAspect="1" noChangeArrowheads="1" noTextEdit="1"/>
          </p:cNvSpPr>
          <p:nvPr>
            <p:ph type="sldImg"/>
          </p:nvPr>
        </p:nvSpPr>
        <p:spPr>
          <a:ln cap="flat"/>
        </p:spPr>
      </p:sp>
      <p:sp>
        <p:nvSpPr>
          <p:cNvPr id="5837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8049731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9091"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34</a:t>
            </a:r>
          </a:p>
        </p:txBody>
      </p:sp>
      <p:sp>
        <p:nvSpPr>
          <p:cNvPr id="89092"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9093"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9094" name="Rectangle 6"/>
          <p:cNvSpPr>
            <a:spLocks noGrp="1" noRot="1" noChangeAspect="1" noChangeArrowheads="1" noTextEdit="1"/>
          </p:cNvSpPr>
          <p:nvPr>
            <p:ph type="sldImg"/>
          </p:nvPr>
        </p:nvSpPr>
        <p:spPr>
          <a:ln cap="flat"/>
        </p:spPr>
      </p:sp>
      <p:sp>
        <p:nvSpPr>
          <p:cNvPr id="8909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750317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89091"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34</a:t>
            </a:r>
          </a:p>
        </p:txBody>
      </p:sp>
      <p:sp>
        <p:nvSpPr>
          <p:cNvPr id="89092"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89093"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89094" name="Rectangle 6"/>
          <p:cNvSpPr>
            <a:spLocks noGrp="1" noRot="1" noChangeAspect="1" noChangeArrowheads="1" noTextEdit="1"/>
          </p:cNvSpPr>
          <p:nvPr>
            <p:ph type="sldImg"/>
          </p:nvPr>
        </p:nvSpPr>
        <p:spPr>
          <a:ln cap="flat"/>
        </p:spPr>
      </p:sp>
      <p:sp>
        <p:nvSpPr>
          <p:cNvPr id="8909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27573824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5"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43</a:t>
            </a:r>
          </a:p>
        </p:txBody>
      </p:sp>
      <p:sp>
        <p:nvSpPr>
          <p:cNvPr id="100356"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100357"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8" name="Rectangle 6"/>
          <p:cNvSpPr>
            <a:spLocks noGrp="1" noRot="1" noChangeAspect="1" noChangeArrowheads="1" noTextEdit="1"/>
          </p:cNvSpPr>
          <p:nvPr>
            <p:ph type="sldImg"/>
          </p:nvPr>
        </p:nvSpPr>
        <p:spPr>
          <a:ln cap="flat"/>
        </p:spPr>
      </p:sp>
      <p:sp>
        <p:nvSpPr>
          <p:cNvPr id="100359"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4900953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5"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43</a:t>
            </a:r>
          </a:p>
        </p:txBody>
      </p:sp>
      <p:sp>
        <p:nvSpPr>
          <p:cNvPr id="100356"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100357"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8" name="Rectangle 6"/>
          <p:cNvSpPr>
            <a:spLocks noGrp="1" noRot="1" noChangeAspect="1" noChangeArrowheads="1" noTextEdit="1"/>
          </p:cNvSpPr>
          <p:nvPr>
            <p:ph type="sldImg"/>
          </p:nvPr>
        </p:nvSpPr>
        <p:spPr>
          <a:ln cap="flat"/>
        </p:spPr>
      </p:sp>
      <p:sp>
        <p:nvSpPr>
          <p:cNvPr id="100359"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299578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5"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43</a:t>
            </a:r>
          </a:p>
        </p:txBody>
      </p:sp>
      <p:sp>
        <p:nvSpPr>
          <p:cNvPr id="100356"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100357"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8" name="Rectangle 6"/>
          <p:cNvSpPr>
            <a:spLocks noGrp="1" noRot="1" noChangeAspect="1" noChangeArrowheads="1" noTextEdit="1"/>
          </p:cNvSpPr>
          <p:nvPr>
            <p:ph type="sldImg"/>
          </p:nvPr>
        </p:nvSpPr>
        <p:spPr>
          <a:ln cap="flat"/>
        </p:spPr>
      </p:sp>
      <p:sp>
        <p:nvSpPr>
          <p:cNvPr id="100359"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766323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5"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43</a:t>
            </a:r>
          </a:p>
        </p:txBody>
      </p:sp>
      <p:sp>
        <p:nvSpPr>
          <p:cNvPr id="100356"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100357"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8" name="Rectangle 6"/>
          <p:cNvSpPr>
            <a:spLocks noGrp="1" noRot="1" noChangeAspect="1" noChangeArrowheads="1" noTextEdit="1"/>
          </p:cNvSpPr>
          <p:nvPr>
            <p:ph type="sldImg"/>
          </p:nvPr>
        </p:nvSpPr>
        <p:spPr>
          <a:ln cap="flat"/>
        </p:spPr>
      </p:sp>
      <p:sp>
        <p:nvSpPr>
          <p:cNvPr id="100359"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484931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5"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43</a:t>
            </a:r>
          </a:p>
        </p:txBody>
      </p:sp>
      <p:sp>
        <p:nvSpPr>
          <p:cNvPr id="100356"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100357"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0358" name="Rectangle 6"/>
          <p:cNvSpPr>
            <a:spLocks noGrp="1" noRot="1" noChangeAspect="1" noChangeArrowheads="1" noTextEdit="1"/>
          </p:cNvSpPr>
          <p:nvPr>
            <p:ph type="sldImg"/>
          </p:nvPr>
        </p:nvSpPr>
        <p:spPr>
          <a:ln cap="flat"/>
        </p:spPr>
      </p:sp>
      <p:sp>
        <p:nvSpPr>
          <p:cNvPr id="100359"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42385025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91139"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35</a:t>
            </a:r>
          </a:p>
        </p:txBody>
      </p:sp>
      <p:sp>
        <p:nvSpPr>
          <p:cNvPr id="91140"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91141"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91142" name="Rectangle 6"/>
          <p:cNvSpPr>
            <a:spLocks noGrp="1" noRot="1" noChangeAspect="1" noChangeArrowheads="1" noTextEdit="1"/>
          </p:cNvSpPr>
          <p:nvPr>
            <p:ph type="sldImg"/>
          </p:nvPr>
        </p:nvSpPr>
        <p:spPr>
          <a:ln cap="flat"/>
        </p:spPr>
      </p:sp>
      <p:sp>
        <p:nvSpPr>
          <p:cNvPr id="91143"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23117727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91139"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35</a:t>
            </a:r>
          </a:p>
        </p:txBody>
      </p:sp>
      <p:sp>
        <p:nvSpPr>
          <p:cNvPr id="91140"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91141"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91142" name="Rectangle 6"/>
          <p:cNvSpPr>
            <a:spLocks noGrp="1" noRot="1" noChangeAspect="1" noChangeArrowheads="1" noTextEdit="1"/>
          </p:cNvSpPr>
          <p:nvPr>
            <p:ph type="sldImg"/>
          </p:nvPr>
        </p:nvSpPr>
        <p:spPr>
          <a:ln cap="flat"/>
        </p:spPr>
      </p:sp>
      <p:sp>
        <p:nvSpPr>
          <p:cNvPr id="91143"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7942344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91139"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35</a:t>
            </a:r>
          </a:p>
        </p:txBody>
      </p:sp>
      <p:sp>
        <p:nvSpPr>
          <p:cNvPr id="91140"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91141"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91142" name="Rectangle 6"/>
          <p:cNvSpPr>
            <a:spLocks noGrp="1" noRot="1" noChangeAspect="1" noChangeArrowheads="1" noTextEdit="1"/>
          </p:cNvSpPr>
          <p:nvPr>
            <p:ph type="sldImg"/>
          </p:nvPr>
        </p:nvSpPr>
        <p:spPr>
          <a:ln cap="flat"/>
        </p:spPr>
      </p:sp>
      <p:sp>
        <p:nvSpPr>
          <p:cNvPr id="91143"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700318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xfrm>
            <a:off x="1106488" y="698500"/>
            <a:ext cx="4646612" cy="3484563"/>
          </a:xfrm>
          <a:ln/>
        </p:spPr>
      </p:sp>
      <p:sp>
        <p:nvSpPr>
          <p:cNvPr id="140291" name="Rectangle 3"/>
          <p:cNvSpPr>
            <a:spLocks noGrp="1" noChangeArrowheads="1"/>
          </p:cNvSpPr>
          <p:nvPr>
            <p:ph type="body" idx="1"/>
          </p:nvPr>
        </p:nvSpPr>
        <p:spPr>
          <a:xfrm>
            <a:off x="685800" y="4414838"/>
            <a:ext cx="5486400" cy="4183062"/>
          </a:xfrm>
          <a:noFill/>
          <a:ln w="9525"/>
        </p:spPr>
        <p:txBody>
          <a:bodyPr/>
          <a:lstStyle/>
          <a:p>
            <a:endParaRPr lang="en-US" dirty="0" smtClean="0"/>
          </a:p>
        </p:txBody>
      </p:sp>
    </p:spTree>
    <p:extLst>
      <p:ext uri="{BB962C8B-B14F-4D97-AF65-F5344CB8AC3E}">
        <p14:creationId xmlns:p14="http://schemas.microsoft.com/office/powerpoint/2010/main" val="19422505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3506406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4451"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47</a:t>
            </a:r>
          </a:p>
        </p:txBody>
      </p:sp>
      <p:sp>
        <p:nvSpPr>
          <p:cNvPr id="104452"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104453"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4454" name="Rectangle 6"/>
          <p:cNvSpPr>
            <a:spLocks noGrp="1" noRot="1" noChangeAspect="1" noChangeArrowheads="1" noTextEdit="1"/>
          </p:cNvSpPr>
          <p:nvPr>
            <p:ph type="sldImg"/>
          </p:nvPr>
        </p:nvSpPr>
        <p:spPr>
          <a:ln cap="flat"/>
        </p:spPr>
      </p:sp>
      <p:sp>
        <p:nvSpPr>
          <p:cNvPr id="10445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5872211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4451"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47</a:t>
            </a:r>
          </a:p>
        </p:txBody>
      </p:sp>
      <p:sp>
        <p:nvSpPr>
          <p:cNvPr id="104452"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104453"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4454" name="Rectangle 6"/>
          <p:cNvSpPr>
            <a:spLocks noGrp="1" noRot="1" noChangeAspect="1" noChangeArrowheads="1" noTextEdit="1"/>
          </p:cNvSpPr>
          <p:nvPr>
            <p:ph type="sldImg"/>
          </p:nvPr>
        </p:nvSpPr>
        <p:spPr>
          <a:ln cap="flat"/>
        </p:spPr>
      </p:sp>
      <p:sp>
        <p:nvSpPr>
          <p:cNvPr id="10445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7069658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5475"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48</a:t>
            </a:r>
          </a:p>
        </p:txBody>
      </p:sp>
      <p:sp>
        <p:nvSpPr>
          <p:cNvPr id="105476"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105477"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5478" name="Rectangle 6"/>
          <p:cNvSpPr>
            <a:spLocks noGrp="1" noRot="1" noChangeAspect="1" noChangeArrowheads="1" noTextEdit="1"/>
          </p:cNvSpPr>
          <p:nvPr>
            <p:ph type="sldImg"/>
          </p:nvPr>
        </p:nvSpPr>
        <p:spPr>
          <a:ln cap="flat"/>
        </p:spPr>
      </p:sp>
      <p:sp>
        <p:nvSpPr>
          <p:cNvPr id="105479"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463758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xfrm>
            <a:off x="1108075" y="698500"/>
            <a:ext cx="4643438" cy="3484563"/>
          </a:xfrm>
          <a:ln/>
        </p:spPr>
      </p:sp>
      <p:sp>
        <p:nvSpPr>
          <p:cNvPr id="120835" name="Rectangle 3"/>
          <p:cNvSpPr>
            <a:spLocks noGrp="1" noChangeArrowheads="1"/>
          </p:cNvSpPr>
          <p:nvPr>
            <p:ph type="body" idx="1"/>
          </p:nvPr>
        </p:nvSpPr>
        <p:spPr>
          <a:xfrm>
            <a:off x="685800" y="4414839"/>
            <a:ext cx="5486400" cy="4183062"/>
          </a:xfrm>
          <a:noFill/>
          <a:ln w="9525"/>
        </p:spPr>
        <p:txBody>
          <a:bodyPr/>
          <a:lstStyle/>
          <a:p>
            <a:endParaRPr lang="en-US" dirty="0" smtClean="0"/>
          </a:p>
        </p:txBody>
      </p:sp>
    </p:spTree>
    <p:extLst>
      <p:ext uri="{BB962C8B-B14F-4D97-AF65-F5344CB8AC3E}">
        <p14:creationId xmlns:p14="http://schemas.microsoft.com/office/powerpoint/2010/main" val="27428466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3884613" y="0"/>
            <a:ext cx="2973387" cy="465138"/>
          </a:xfrm>
          <a:prstGeom prst="rect">
            <a:avLst/>
          </a:prstGeom>
          <a:noFill/>
          <a:ln w="12700">
            <a:noFill/>
            <a:miter lim="800000"/>
            <a:headEnd/>
            <a:tailEnd/>
          </a:ln>
        </p:spPr>
        <p:txBody>
          <a:bodyPr wrap="none" anchor="ctr"/>
          <a:lstStyle/>
          <a:p>
            <a:endParaRPr lang="en-US" dirty="0"/>
          </a:p>
        </p:txBody>
      </p:sp>
      <p:sp>
        <p:nvSpPr>
          <p:cNvPr id="73731" name="Rectangle 3"/>
          <p:cNvSpPr>
            <a:spLocks noChangeArrowheads="1"/>
          </p:cNvSpPr>
          <p:nvPr/>
        </p:nvSpPr>
        <p:spPr bwMode="auto">
          <a:xfrm>
            <a:off x="3884613" y="8829675"/>
            <a:ext cx="2973387" cy="466725"/>
          </a:xfrm>
          <a:prstGeom prst="rect">
            <a:avLst/>
          </a:prstGeom>
          <a:noFill/>
          <a:ln w="12700">
            <a:noFill/>
            <a:miter lim="800000"/>
            <a:headEnd/>
            <a:tailEnd/>
          </a:ln>
        </p:spPr>
        <p:txBody>
          <a:bodyPr lIns="19050" tIns="0" rIns="19050" bIns="0" anchor="b"/>
          <a:lstStyle/>
          <a:p>
            <a:pPr algn="r" defTabSz="931863"/>
            <a:r>
              <a:rPr lang="en-US" sz="1000" i="1" dirty="0">
                <a:latin typeface="Times New Roman" pitchFamily="18" charset="0"/>
              </a:rPr>
              <a:t>25</a:t>
            </a:r>
          </a:p>
        </p:txBody>
      </p:sp>
      <p:sp>
        <p:nvSpPr>
          <p:cNvPr id="73732" name="Rectangle 4"/>
          <p:cNvSpPr>
            <a:spLocks noChangeArrowheads="1"/>
          </p:cNvSpPr>
          <p:nvPr/>
        </p:nvSpPr>
        <p:spPr bwMode="auto">
          <a:xfrm>
            <a:off x="0" y="8829675"/>
            <a:ext cx="2971800" cy="466725"/>
          </a:xfrm>
          <a:prstGeom prst="rect">
            <a:avLst/>
          </a:prstGeom>
          <a:noFill/>
          <a:ln w="12700">
            <a:noFill/>
            <a:miter lim="800000"/>
            <a:headEnd/>
            <a:tailEnd/>
          </a:ln>
        </p:spPr>
        <p:txBody>
          <a:bodyPr wrap="none" anchor="ctr"/>
          <a:lstStyle/>
          <a:p>
            <a:endParaRPr lang="en-US" dirty="0"/>
          </a:p>
        </p:txBody>
      </p:sp>
      <p:sp>
        <p:nvSpPr>
          <p:cNvPr id="73733" name="Rectangle 5"/>
          <p:cNvSpPr>
            <a:spLocks noChangeArrowheads="1"/>
          </p:cNvSpPr>
          <p:nvPr/>
        </p:nvSpPr>
        <p:spPr bwMode="auto">
          <a:xfrm>
            <a:off x="0" y="0"/>
            <a:ext cx="2971800" cy="465138"/>
          </a:xfrm>
          <a:prstGeom prst="rect">
            <a:avLst/>
          </a:prstGeom>
          <a:noFill/>
          <a:ln w="12700">
            <a:noFill/>
            <a:miter lim="800000"/>
            <a:headEnd/>
            <a:tailEnd/>
          </a:ln>
        </p:spPr>
        <p:txBody>
          <a:bodyPr wrap="none" anchor="ctr"/>
          <a:lstStyle/>
          <a:p>
            <a:endParaRPr lang="en-US" dirty="0"/>
          </a:p>
        </p:txBody>
      </p:sp>
      <p:sp>
        <p:nvSpPr>
          <p:cNvPr id="73734" name="Rectangle 6"/>
          <p:cNvSpPr>
            <a:spLocks noGrp="1" noRot="1" noChangeAspect="1" noChangeArrowheads="1" noTextEdit="1"/>
          </p:cNvSpPr>
          <p:nvPr>
            <p:ph type="sldImg"/>
          </p:nvPr>
        </p:nvSpPr>
        <p:spPr>
          <a:ln cap="flat"/>
        </p:spPr>
      </p:sp>
      <p:sp>
        <p:nvSpPr>
          <p:cNvPr id="7373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7477307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3884613" y="0"/>
            <a:ext cx="2973387" cy="465138"/>
          </a:xfrm>
          <a:prstGeom prst="rect">
            <a:avLst/>
          </a:prstGeom>
          <a:noFill/>
          <a:ln w="12700">
            <a:noFill/>
            <a:miter lim="800000"/>
            <a:headEnd/>
            <a:tailEnd/>
          </a:ln>
        </p:spPr>
        <p:txBody>
          <a:bodyPr wrap="none" anchor="ctr"/>
          <a:lstStyle/>
          <a:p>
            <a:endParaRPr lang="en-US" dirty="0"/>
          </a:p>
        </p:txBody>
      </p:sp>
      <p:sp>
        <p:nvSpPr>
          <p:cNvPr id="73731" name="Rectangle 3"/>
          <p:cNvSpPr>
            <a:spLocks noChangeArrowheads="1"/>
          </p:cNvSpPr>
          <p:nvPr/>
        </p:nvSpPr>
        <p:spPr bwMode="auto">
          <a:xfrm>
            <a:off x="3884613" y="8829675"/>
            <a:ext cx="2973387" cy="466725"/>
          </a:xfrm>
          <a:prstGeom prst="rect">
            <a:avLst/>
          </a:prstGeom>
          <a:noFill/>
          <a:ln w="12700">
            <a:noFill/>
            <a:miter lim="800000"/>
            <a:headEnd/>
            <a:tailEnd/>
          </a:ln>
        </p:spPr>
        <p:txBody>
          <a:bodyPr lIns="19050" tIns="0" rIns="19050" bIns="0" anchor="b"/>
          <a:lstStyle/>
          <a:p>
            <a:pPr algn="r" defTabSz="931863"/>
            <a:r>
              <a:rPr lang="en-US" sz="1000" i="1" dirty="0">
                <a:latin typeface="Times New Roman" pitchFamily="18" charset="0"/>
              </a:rPr>
              <a:t>25</a:t>
            </a:r>
          </a:p>
        </p:txBody>
      </p:sp>
      <p:sp>
        <p:nvSpPr>
          <p:cNvPr id="73732" name="Rectangle 4"/>
          <p:cNvSpPr>
            <a:spLocks noChangeArrowheads="1"/>
          </p:cNvSpPr>
          <p:nvPr/>
        </p:nvSpPr>
        <p:spPr bwMode="auto">
          <a:xfrm>
            <a:off x="0" y="8829675"/>
            <a:ext cx="2971800" cy="466725"/>
          </a:xfrm>
          <a:prstGeom prst="rect">
            <a:avLst/>
          </a:prstGeom>
          <a:noFill/>
          <a:ln w="12700">
            <a:noFill/>
            <a:miter lim="800000"/>
            <a:headEnd/>
            <a:tailEnd/>
          </a:ln>
        </p:spPr>
        <p:txBody>
          <a:bodyPr wrap="none" anchor="ctr"/>
          <a:lstStyle/>
          <a:p>
            <a:endParaRPr lang="en-US" dirty="0"/>
          </a:p>
        </p:txBody>
      </p:sp>
      <p:sp>
        <p:nvSpPr>
          <p:cNvPr id="73733" name="Rectangle 5"/>
          <p:cNvSpPr>
            <a:spLocks noChangeArrowheads="1"/>
          </p:cNvSpPr>
          <p:nvPr/>
        </p:nvSpPr>
        <p:spPr bwMode="auto">
          <a:xfrm>
            <a:off x="0" y="0"/>
            <a:ext cx="2971800" cy="465138"/>
          </a:xfrm>
          <a:prstGeom prst="rect">
            <a:avLst/>
          </a:prstGeom>
          <a:noFill/>
          <a:ln w="12700">
            <a:noFill/>
            <a:miter lim="800000"/>
            <a:headEnd/>
            <a:tailEnd/>
          </a:ln>
        </p:spPr>
        <p:txBody>
          <a:bodyPr wrap="none" anchor="ctr"/>
          <a:lstStyle/>
          <a:p>
            <a:endParaRPr lang="en-US" dirty="0"/>
          </a:p>
        </p:txBody>
      </p:sp>
      <p:sp>
        <p:nvSpPr>
          <p:cNvPr id="73734" name="Rectangle 6"/>
          <p:cNvSpPr>
            <a:spLocks noGrp="1" noRot="1" noChangeAspect="1" noChangeArrowheads="1" noTextEdit="1"/>
          </p:cNvSpPr>
          <p:nvPr>
            <p:ph type="sldImg"/>
          </p:nvPr>
        </p:nvSpPr>
        <p:spPr>
          <a:ln cap="flat"/>
        </p:spPr>
      </p:sp>
      <p:sp>
        <p:nvSpPr>
          <p:cNvPr id="7373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4986432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3884613" y="0"/>
            <a:ext cx="2973387" cy="465138"/>
          </a:xfrm>
          <a:prstGeom prst="rect">
            <a:avLst/>
          </a:prstGeom>
          <a:noFill/>
          <a:ln w="12700">
            <a:noFill/>
            <a:miter lim="800000"/>
            <a:headEnd/>
            <a:tailEnd/>
          </a:ln>
        </p:spPr>
        <p:txBody>
          <a:bodyPr wrap="none" anchor="ctr"/>
          <a:lstStyle/>
          <a:p>
            <a:endParaRPr lang="en-US" dirty="0"/>
          </a:p>
        </p:txBody>
      </p:sp>
      <p:sp>
        <p:nvSpPr>
          <p:cNvPr id="76803" name="Rectangle 3"/>
          <p:cNvSpPr>
            <a:spLocks noChangeArrowheads="1"/>
          </p:cNvSpPr>
          <p:nvPr/>
        </p:nvSpPr>
        <p:spPr bwMode="auto">
          <a:xfrm>
            <a:off x="3884613" y="8829675"/>
            <a:ext cx="2973387" cy="466725"/>
          </a:xfrm>
          <a:prstGeom prst="rect">
            <a:avLst/>
          </a:prstGeom>
          <a:noFill/>
          <a:ln w="12700">
            <a:noFill/>
            <a:miter lim="800000"/>
            <a:headEnd/>
            <a:tailEnd/>
          </a:ln>
        </p:spPr>
        <p:txBody>
          <a:bodyPr lIns="19050" tIns="0" rIns="19050" bIns="0" anchor="b"/>
          <a:lstStyle/>
          <a:p>
            <a:pPr algn="r" defTabSz="931863"/>
            <a:r>
              <a:rPr lang="en-US" sz="1000" i="1" dirty="0">
                <a:latin typeface="Times New Roman" pitchFamily="18" charset="0"/>
              </a:rPr>
              <a:t>28</a:t>
            </a:r>
          </a:p>
        </p:txBody>
      </p:sp>
      <p:sp>
        <p:nvSpPr>
          <p:cNvPr id="76804" name="Rectangle 4"/>
          <p:cNvSpPr>
            <a:spLocks noChangeArrowheads="1"/>
          </p:cNvSpPr>
          <p:nvPr/>
        </p:nvSpPr>
        <p:spPr bwMode="auto">
          <a:xfrm>
            <a:off x="0" y="8829675"/>
            <a:ext cx="2971800" cy="466725"/>
          </a:xfrm>
          <a:prstGeom prst="rect">
            <a:avLst/>
          </a:prstGeom>
          <a:noFill/>
          <a:ln w="12700">
            <a:noFill/>
            <a:miter lim="800000"/>
            <a:headEnd/>
            <a:tailEnd/>
          </a:ln>
        </p:spPr>
        <p:txBody>
          <a:bodyPr wrap="none" anchor="ctr"/>
          <a:lstStyle/>
          <a:p>
            <a:endParaRPr lang="en-US" dirty="0"/>
          </a:p>
        </p:txBody>
      </p:sp>
      <p:sp>
        <p:nvSpPr>
          <p:cNvPr id="76805" name="Rectangle 5"/>
          <p:cNvSpPr>
            <a:spLocks noChangeArrowheads="1"/>
          </p:cNvSpPr>
          <p:nvPr/>
        </p:nvSpPr>
        <p:spPr bwMode="auto">
          <a:xfrm>
            <a:off x="0" y="0"/>
            <a:ext cx="2971800" cy="465138"/>
          </a:xfrm>
          <a:prstGeom prst="rect">
            <a:avLst/>
          </a:prstGeom>
          <a:noFill/>
          <a:ln w="12700">
            <a:noFill/>
            <a:miter lim="800000"/>
            <a:headEnd/>
            <a:tailEnd/>
          </a:ln>
        </p:spPr>
        <p:txBody>
          <a:bodyPr wrap="none" anchor="ctr"/>
          <a:lstStyle/>
          <a:p>
            <a:endParaRPr lang="en-US" dirty="0"/>
          </a:p>
        </p:txBody>
      </p:sp>
      <p:sp>
        <p:nvSpPr>
          <p:cNvPr id="76806" name="Rectangle 6"/>
          <p:cNvSpPr>
            <a:spLocks noGrp="1" noRot="1" noChangeAspect="1" noChangeArrowheads="1" noTextEdit="1"/>
          </p:cNvSpPr>
          <p:nvPr>
            <p:ph type="sldImg"/>
          </p:nvPr>
        </p:nvSpPr>
        <p:spPr>
          <a:ln cap="flat"/>
        </p:spPr>
      </p:sp>
      <p:sp>
        <p:nvSpPr>
          <p:cNvPr id="76807"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28353645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3884613" y="0"/>
            <a:ext cx="2973387" cy="465138"/>
          </a:xfrm>
          <a:prstGeom prst="rect">
            <a:avLst/>
          </a:prstGeom>
          <a:noFill/>
          <a:ln w="12700">
            <a:noFill/>
            <a:miter lim="800000"/>
            <a:headEnd/>
            <a:tailEnd/>
          </a:ln>
        </p:spPr>
        <p:txBody>
          <a:bodyPr wrap="none" anchor="ctr"/>
          <a:lstStyle/>
          <a:p>
            <a:endParaRPr lang="en-US" dirty="0"/>
          </a:p>
        </p:txBody>
      </p:sp>
      <p:sp>
        <p:nvSpPr>
          <p:cNvPr id="76803" name="Rectangle 3"/>
          <p:cNvSpPr>
            <a:spLocks noChangeArrowheads="1"/>
          </p:cNvSpPr>
          <p:nvPr/>
        </p:nvSpPr>
        <p:spPr bwMode="auto">
          <a:xfrm>
            <a:off x="3884613" y="8829675"/>
            <a:ext cx="2973387" cy="466725"/>
          </a:xfrm>
          <a:prstGeom prst="rect">
            <a:avLst/>
          </a:prstGeom>
          <a:noFill/>
          <a:ln w="12700">
            <a:noFill/>
            <a:miter lim="800000"/>
            <a:headEnd/>
            <a:tailEnd/>
          </a:ln>
        </p:spPr>
        <p:txBody>
          <a:bodyPr lIns="19050" tIns="0" rIns="19050" bIns="0" anchor="b"/>
          <a:lstStyle/>
          <a:p>
            <a:pPr algn="r" defTabSz="931863"/>
            <a:r>
              <a:rPr lang="en-US" sz="1000" i="1" dirty="0">
                <a:latin typeface="Times New Roman" pitchFamily="18" charset="0"/>
              </a:rPr>
              <a:t>28</a:t>
            </a:r>
          </a:p>
        </p:txBody>
      </p:sp>
      <p:sp>
        <p:nvSpPr>
          <p:cNvPr id="76804" name="Rectangle 4"/>
          <p:cNvSpPr>
            <a:spLocks noChangeArrowheads="1"/>
          </p:cNvSpPr>
          <p:nvPr/>
        </p:nvSpPr>
        <p:spPr bwMode="auto">
          <a:xfrm>
            <a:off x="0" y="8829675"/>
            <a:ext cx="2971800" cy="466725"/>
          </a:xfrm>
          <a:prstGeom prst="rect">
            <a:avLst/>
          </a:prstGeom>
          <a:noFill/>
          <a:ln w="12700">
            <a:noFill/>
            <a:miter lim="800000"/>
            <a:headEnd/>
            <a:tailEnd/>
          </a:ln>
        </p:spPr>
        <p:txBody>
          <a:bodyPr wrap="none" anchor="ctr"/>
          <a:lstStyle/>
          <a:p>
            <a:endParaRPr lang="en-US" dirty="0"/>
          </a:p>
        </p:txBody>
      </p:sp>
      <p:sp>
        <p:nvSpPr>
          <p:cNvPr id="76805" name="Rectangle 5"/>
          <p:cNvSpPr>
            <a:spLocks noChangeArrowheads="1"/>
          </p:cNvSpPr>
          <p:nvPr/>
        </p:nvSpPr>
        <p:spPr bwMode="auto">
          <a:xfrm>
            <a:off x="0" y="0"/>
            <a:ext cx="2971800" cy="465138"/>
          </a:xfrm>
          <a:prstGeom prst="rect">
            <a:avLst/>
          </a:prstGeom>
          <a:noFill/>
          <a:ln w="12700">
            <a:noFill/>
            <a:miter lim="800000"/>
            <a:headEnd/>
            <a:tailEnd/>
          </a:ln>
        </p:spPr>
        <p:txBody>
          <a:bodyPr wrap="none" anchor="ctr"/>
          <a:lstStyle/>
          <a:p>
            <a:endParaRPr lang="en-US" dirty="0"/>
          </a:p>
        </p:txBody>
      </p:sp>
      <p:sp>
        <p:nvSpPr>
          <p:cNvPr id="76806" name="Rectangle 6"/>
          <p:cNvSpPr>
            <a:spLocks noGrp="1" noRot="1" noChangeAspect="1" noChangeArrowheads="1" noTextEdit="1"/>
          </p:cNvSpPr>
          <p:nvPr>
            <p:ph type="sldImg"/>
          </p:nvPr>
        </p:nvSpPr>
        <p:spPr>
          <a:ln cap="flat"/>
        </p:spPr>
      </p:sp>
      <p:sp>
        <p:nvSpPr>
          <p:cNvPr id="76807"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2109592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3884613" y="0"/>
            <a:ext cx="2973387" cy="465138"/>
          </a:xfrm>
          <a:prstGeom prst="rect">
            <a:avLst/>
          </a:prstGeom>
          <a:noFill/>
          <a:ln w="12700">
            <a:noFill/>
            <a:miter lim="800000"/>
            <a:headEnd/>
            <a:tailEnd/>
          </a:ln>
        </p:spPr>
        <p:txBody>
          <a:bodyPr wrap="none" anchor="ctr"/>
          <a:lstStyle/>
          <a:p>
            <a:endParaRPr lang="en-US" dirty="0"/>
          </a:p>
        </p:txBody>
      </p:sp>
      <p:sp>
        <p:nvSpPr>
          <p:cNvPr id="78851" name="Rectangle 3"/>
          <p:cNvSpPr>
            <a:spLocks noChangeArrowheads="1"/>
          </p:cNvSpPr>
          <p:nvPr/>
        </p:nvSpPr>
        <p:spPr bwMode="auto">
          <a:xfrm>
            <a:off x="3884613" y="8829675"/>
            <a:ext cx="2973387" cy="466725"/>
          </a:xfrm>
          <a:prstGeom prst="rect">
            <a:avLst/>
          </a:prstGeom>
          <a:noFill/>
          <a:ln w="12700">
            <a:noFill/>
            <a:miter lim="800000"/>
            <a:headEnd/>
            <a:tailEnd/>
          </a:ln>
        </p:spPr>
        <p:txBody>
          <a:bodyPr lIns="19050" tIns="0" rIns="19050" bIns="0" anchor="b"/>
          <a:lstStyle/>
          <a:p>
            <a:pPr algn="r" defTabSz="931863"/>
            <a:r>
              <a:rPr lang="en-US" sz="1000" i="1" dirty="0">
                <a:latin typeface="Times New Roman" pitchFamily="18" charset="0"/>
              </a:rPr>
              <a:t>29</a:t>
            </a:r>
          </a:p>
        </p:txBody>
      </p:sp>
      <p:sp>
        <p:nvSpPr>
          <p:cNvPr id="78852" name="Rectangle 4"/>
          <p:cNvSpPr>
            <a:spLocks noChangeArrowheads="1"/>
          </p:cNvSpPr>
          <p:nvPr/>
        </p:nvSpPr>
        <p:spPr bwMode="auto">
          <a:xfrm>
            <a:off x="0" y="8829675"/>
            <a:ext cx="2971800" cy="466725"/>
          </a:xfrm>
          <a:prstGeom prst="rect">
            <a:avLst/>
          </a:prstGeom>
          <a:noFill/>
          <a:ln w="12700">
            <a:noFill/>
            <a:miter lim="800000"/>
            <a:headEnd/>
            <a:tailEnd/>
          </a:ln>
        </p:spPr>
        <p:txBody>
          <a:bodyPr wrap="none" anchor="ctr"/>
          <a:lstStyle/>
          <a:p>
            <a:endParaRPr lang="en-US" dirty="0"/>
          </a:p>
        </p:txBody>
      </p:sp>
      <p:sp>
        <p:nvSpPr>
          <p:cNvPr id="78853" name="Rectangle 5"/>
          <p:cNvSpPr>
            <a:spLocks noChangeArrowheads="1"/>
          </p:cNvSpPr>
          <p:nvPr/>
        </p:nvSpPr>
        <p:spPr bwMode="auto">
          <a:xfrm>
            <a:off x="0" y="0"/>
            <a:ext cx="2971800" cy="465138"/>
          </a:xfrm>
          <a:prstGeom prst="rect">
            <a:avLst/>
          </a:prstGeom>
          <a:noFill/>
          <a:ln w="12700">
            <a:noFill/>
            <a:miter lim="800000"/>
            <a:headEnd/>
            <a:tailEnd/>
          </a:ln>
        </p:spPr>
        <p:txBody>
          <a:bodyPr wrap="none" anchor="ctr"/>
          <a:lstStyle/>
          <a:p>
            <a:endParaRPr lang="en-US" dirty="0"/>
          </a:p>
        </p:txBody>
      </p:sp>
      <p:sp>
        <p:nvSpPr>
          <p:cNvPr id="78854" name="Rectangle 6"/>
          <p:cNvSpPr>
            <a:spLocks noGrp="1" noRot="1" noChangeAspect="1" noChangeArrowheads="1" noTextEdit="1"/>
          </p:cNvSpPr>
          <p:nvPr>
            <p:ph type="sldImg"/>
          </p:nvPr>
        </p:nvSpPr>
        <p:spPr>
          <a:ln cap="flat"/>
        </p:spPr>
      </p:sp>
      <p:sp>
        <p:nvSpPr>
          <p:cNvPr id="7885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155951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6417428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3884613" y="0"/>
            <a:ext cx="2973387" cy="465138"/>
          </a:xfrm>
          <a:prstGeom prst="rect">
            <a:avLst/>
          </a:prstGeom>
          <a:noFill/>
          <a:ln w="12700">
            <a:noFill/>
            <a:miter lim="800000"/>
            <a:headEnd/>
            <a:tailEnd/>
          </a:ln>
        </p:spPr>
        <p:txBody>
          <a:bodyPr wrap="none" anchor="ctr"/>
          <a:lstStyle/>
          <a:p>
            <a:endParaRPr lang="en-US" dirty="0"/>
          </a:p>
        </p:txBody>
      </p:sp>
      <p:sp>
        <p:nvSpPr>
          <p:cNvPr id="78851" name="Rectangle 3"/>
          <p:cNvSpPr>
            <a:spLocks noChangeArrowheads="1"/>
          </p:cNvSpPr>
          <p:nvPr/>
        </p:nvSpPr>
        <p:spPr bwMode="auto">
          <a:xfrm>
            <a:off x="3884613" y="8829675"/>
            <a:ext cx="2973387" cy="466725"/>
          </a:xfrm>
          <a:prstGeom prst="rect">
            <a:avLst/>
          </a:prstGeom>
          <a:noFill/>
          <a:ln w="12700">
            <a:noFill/>
            <a:miter lim="800000"/>
            <a:headEnd/>
            <a:tailEnd/>
          </a:ln>
        </p:spPr>
        <p:txBody>
          <a:bodyPr lIns="19050" tIns="0" rIns="19050" bIns="0" anchor="b"/>
          <a:lstStyle/>
          <a:p>
            <a:pPr algn="r" defTabSz="931863"/>
            <a:r>
              <a:rPr lang="en-US" sz="1000" i="1" dirty="0">
                <a:latin typeface="Times New Roman" pitchFamily="18" charset="0"/>
              </a:rPr>
              <a:t>29</a:t>
            </a:r>
          </a:p>
        </p:txBody>
      </p:sp>
      <p:sp>
        <p:nvSpPr>
          <p:cNvPr id="78852" name="Rectangle 4"/>
          <p:cNvSpPr>
            <a:spLocks noChangeArrowheads="1"/>
          </p:cNvSpPr>
          <p:nvPr/>
        </p:nvSpPr>
        <p:spPr bwMode="auto">
          <a:xfrm>
            <a:off x="0" y="8829675"/>
            <a:ext cx="2971800" cy="466725"/>
          </a:xfrm>
          <a:prstGeom prst="rect">
            <a:avLst/>
          </a:prstGeom>
          <a:noFill/>
          <a:ln w="12700">
            <a:noFill/>
            <a:miter lim="800000"/>
            <a:headEnd/>
            <a:tailEnd/>
          </a:ln>
        </p:spPr>
        <p:txBody>
          <a:bodyPr wrap="none" anchor="ctr"/>
          <a:lstStyle/>
          <a:p>
            <a:endParaRPr lang="en-US" dirty="0"/>
          </a:p>
        </p:txBody>
      </p:sp>
      <p:sp>
        <p:nvSpPr>
          <p:cNvPr id="78853" name="Rectangle 5"/>
          <p:cNvSpPr>
            <a:spLocks noChangeArrowheads="1"/>
          </p:cNvSpPr>
          <p:nvPr/>
        </p:nvSpPr>
        <p:spPr bwMode="auto">
          <a:xfrm>
            <a:off x="0" y="0"/>
            <a:ext cx="2971800" cy="465138"/>
          </a:xfrm>
          <a:prstGeom prst="rect">
            <a:avLst/>
          </a:prstGeom>
          <a:noFill/>
          <a:ln w="12700">
            <a:noFill/>
            <a:miter lim="800000"/>
            <a:headEnd/>
            <a:tailEnd/>
          </a:ln>
        </p:spPr>
        <p:txBody>
          <a:bodyPr wrap="none" anchor="ctr"/>
          <a:lstStyle/>
          <a:p>
            <a:endParaRPr lang="en-US" dirty="0"/>
          </a:p>
        </p:txBody>
      </p:sp>
      <p:sp>
        <p:nvSpPr>
          <p:cNvPr id="78854" name="Rectangle 6"/>
          <p:cNvSpPr>
            <a:spLocks noGrp="1" noRot="1" noChangeAspect="1" noChangeArrowheads="1" noTextEdit="1"/>
          </p:cNvSpPr>
          <p:nvPr>
            <p:ph type="sldImg"/>
          </p:nvPr>
        </p:nvSpPr>
        <p:spPr>
          <a:ln cap="flat"/>
        </p:spPr>
      </p:sp>
      <p:sp>
        <p:nvSpPr>
          <p:cNvPr id="78855"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4069260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3884613" y="0"/>
            <a:ext cx="2973387" cy="465138"/>
          </a:xfrm>
          <a:prstGeom prst="rect">
            <a:avLst/>
          </a:prstGeom>
          <a:noFill/>
          <a:ln w="12700">
            <a:noFill/>
            <a:miter lim="800000"/>
            <a:headEnd/>
            <a:tailEnd/>
          </a:ln>
        </p:spPr>
        <p:txBody>
          <a:bodyPr wrap="none" anchor="ctr"/>
          <a:lstStyle/>
          <a:p>
            <a:endParaRPr lang="en-US" dirty="0"/>
          </a:p>
        </p:txBody>
      </p:sp>
      <p:sp>
        <p:nvSpPr>
          <p:cNvPr id="79875" name="Rectangle 3"/>
          <p:cNvSpPr>
            <a:spLocks noChangeArrowheads="1"/>
          </p:cNvSpPr>
          <p:nvPr/>
        </p:nvSpPr>
        <p:spPr bwMode="auto">
          <a:xfrm>
            <a:off x="3884613" y="8829675"/>
            <a:ext cx="2973387" cy="466725"/>
          </a:xfrm>
          <a:prstGeom prst="rect">
            <a:avLst/>
          </a:prstGeom>
          <a:noFill/>
          <a:ln w="12700">
            <a:noFill/>
            <a:miter lim="800000"/>
            <a:headEnd/>
            <a:tailEnd/>
          </a:ln>
        </p:spPr>
        <p:txBody>
          <a:bodyPr lIns="19050" tIns="0" rIns="19050" bIns="0" anchor="b"/>
          <a:lstStyle/>
          <a:p>
            <a:pPr algn="r" defTabSz="931863"/>
            <a:r>
              <a:rPr lang="en-US" sz="1000" i="1" dirty="0">
                <a:latin typeface="Times New Roman" pitchFamily="18" charset="0"/>
              </a:rPr>
              <a:t>30</a:t>
            </a:r>
          </a:p>
        </p:txBody>
      </p:sp>
      <p:sp>
        <p:nvSpPr>
          <p:cNvPr id="79876" name="Rectangle 4"/>
          <p:cNvSpPr>
            <a:spLocks noChangeArrowheads="1"/>
          </p:cNvSpPr>
          <p:nvPr/>
        </p:nvSpPr>
        <p:spPr bwMode="auto">
          <a:xfrm>
            <a:off x="0" y="8829675"/>
            <a:ext cx="2971800" cy="466725"/>
          </a:xfrm>
          <a:prstGeom prst="rect">
            <a:avLst/>
          </a:prstGeom>
          <a:noFill/>
          <a:ln w="12700">
            <a:noFill/>
            <a:miter lim="800000"/>
            <a:headEnd/>
            <a:tailEnd/>
          </a:ln>
        </p:spPr>
        <p:txBody>
          <a:bodyPr wrap="none" anchor="ctr"/>
          <a:lstStyle/>
          <a:p>
            <a:endParaRPr lang="en-US" dirty="0"/>
          </a:p>
        </p:txBody>
      </p:sp>
      <p:sp>
        <p:nvSpPr>
          <p:cNvPr id="79877" name="Rectangle 5"/>
          <p:cNvSpPr>
            <a:spLocks noChangeArrowheads="1"/>
          </p:cNvSpPr>
          <p:nvPr/>
        </p:nvSpPr>
        <p:spPr bwMode="auto">
          <a:xfrm>
            <a:off x="0" y="0"/>
            <a:ext cx="2971800" cy="465138"/>
          </a:xfrm>
          <a:prstGeom prst="rect">
            <a:avLst/>
          </a:prstGeom>
          <a:noFill/>
          <a:ln w="12700">
            <a:noFill/>
            <a:miter lim="800000"/>
            <a:headEnd/>
            <a:tailEnd/>
          </a:ln>
        </p:spPr>
        <p:txBody>
          <a:bodyPr wrap="none" anchor="ctr"/>
          <a:lstStyle/>
          <a:p>
            <a:endParaRPr lang="en-US" dirty="0"/>
          </a:p>
        </p:txBody>
      </p:sp>
      <p:sp>
        <p:nvSpPr>
          <p:cNvPr id="79878" name="Rectangle 6"/>
          <p:cNvSpPr>
            <a:spLocks noGrp="1" noRot="1" noChangeAspect="1" noChangeArrowheads="1" noTextEdit="1"/>
          </p:cNvSpPr>
          <p:nvPr>
            <p:ph type="sldImg"/>
          </p:nvPr>
        </p:nvSpPr>
        <p:spPr>
          <a:ln cap="flat"/>
        </p:spPr>
      </p:sp>
      <p:sp>
        <p:nvSpPr>
          <p:cNvPr id="79879"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26091714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3884613" y="0"/>
            <a:ext cx="2973387" cy="465138"/>
          </a:xfrm>
          <a:prstGeom prst="rect">
            <a:avLst/>
          </a:prstGeom>
          <a:noFill/>
          <a:ln w="12700">
            <a:noFill/>
            <a:miter lim="800000"/>
            <a:headEnd/>
            <a:tailEnd/>
          </a:ln>
        </p:spPr>
        <p:txBody>
          <a:bodyPr wrap="none" anchor="ctr"/>
          <a:lstStyle/>
          <a:p>
            <a:endParaRPr lang="en-US" dirty="0"/>
          </a:p>
        </p:txBody>
      </p:sp>
      <p:sp>
        <p:nvSpPr>
          <p:cNvPr id="80899" name="Rectangle 3"/>
          <p:cNvSpPr>
            <a:spLocks noChangeArrowheads="1"/>
          </p:cNvSpPr>
          <p:nvPr/>
        </p:nvSpPr>
        <p:spPr bwMode="auto">
          <a:xfrm>
            <a:off x="3884613" y="8829675"/>
            <a:ext cx="2973387" cy="466725"/>
          </a:xfrm>
          <a:prstGeom prst="rect">
            <a:avLst/>
          </a:prstGeom>
          <a:noFill/>
          <a:ln w="12700">
            <a:noFill/>
            <a:miter lim="800000"/>
            <a:headEnd/>
            <a:tailEnd/>
          </a:ln>
        </p:spPr>
        <p:txBody>
          <a:bodyPr lIns="19050" tIns="0" rIns="19050" bIns="0" anchor="b"/>
          <a:lstStyle/>
          <a:p>
            <a:pPr algn="r" defTabSz="931863"/>
            <a:r>
              <a:rPr lang="en-US" sz="1000" i="1" dirty="0">
                <a:latin typeface="Times New Roman" pitchFamily="18" charset="0"/>
              </a:rPr>
              <a:t>31</a:t>
            </a:r>
          </a:p>
        </p:txBody>
      </p:sp>
      <p:sp>
        <p:nvSpPr>
          <p:cNvPr id="80900" name="Rectangle 4"/>
          <p:cNvSpPr>
            <a:spLocks noChangeArrowheads="1"/>
          </p:cNvSpPr>
          <p:nvPr/>
        </p:nvSpPr>
        <p:spPr bwMode="auto">
          <a:xfrm>
            <a:off x="0" y="8829675"/>
            <a:ext cx="2971800" cy="466725"/>
          </a:xfrm>
          <a:prstGeom prst="rect">
            <a:avLst/>
          </a:prstGeom>
          <a:noFill/>
          <a:ln w="12700">
            <a:noFill/>
            <a:miter lim="800000"/>
            <a:headEnd/>
            <a:tailEnd/>
          </a:ln>
        </p:spPr>
        <p:txBody>
          <a:bodyPr wrap="none" anchor="ctr"/>
          <a:lstStyle/>
          <a:p>
            <a:endParaRPr lang="en-US" dirty="0"/>
          </a:p>
        </p:txBody>
      </p:sp>
      <p:sp>
        <p:nvSpPr>
          <p:cNvPr id="80901" name="Rectangle 5"/>
          <p:cNvSpPr>
            <a:spLocks noChangeArrowheads="1"/>
          </p:cNvSpPr>
          <p:nvPr/>
        </p:nvSpPr>
        <p:spPr bwMode="auto">
          <a:xfrm>
            <a:off x="0" y="0"/>
            <a:ext cx="2971800" cy="465138"/>
          </a:xfrm>
          <a:prstGeom prst="rect">
            <a:avLst/>
          </a:prstGeom>
          <a:noFill/>
          <a:ln w="12700">
            <a:noFill/>
            <a:miter lim="800000"/>
            <a:headEnd/>
            <a:tailEnd/>
          </a:ln>
        </p:spPr>
        <p:txBody>
          <a:bodyPr wrap="none" anchor="ctr"/>
          <a:lstStyle/>
          <a:p>
            <a:endParaRPr lang="en-US" dirty="0"/>
          </a:p>
        </p:txBody>
      </p:sp>
      <p:sp>
        <p:nvSpPr>
          <p:cNvPr id="80902" name="Rectangle 6"/>
          <p:cNvSpPr>
            <a:spLocks noGrp="1" noRot="1" noChangeAspect="1" noChangeArrowheads="1" noTextEdit="1"/>
          </p:cNvSpPr>
          <p:nvPr>
            <p:ph type="sldImg"/>
          </p:nvPr>
        </p:nvSpPr>
        <p:spPr>
          <a:ln cap="flat"/>
        </p:spPr>
      </p:sp>
      <p:sp>
        <p:nvSpPr>
          <p:cNvPr id="80903"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6694799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3884613" y="0"/>
            <a:ext cx="2973387" cy="465138"/>
          </a:xfrm>
          <a:prstGeom prst="rect">
            <a:avLst/>
          </a:prstGeom>
          <a:noFill/>
          <a:ln w="12700">
            <a:noFill/>
            <a:miter lim="800000"/>
            <a:headEnd/>
            <a:tailEnd/>
          </a:ln>
        </p:spPr>
        <p:txBody>
          <a:bodyPr wrap="none" anchor="ctr"/>
          <a:lstStyle/>
          <a:p>
            <a:endParaRPr lang="en-US" dirty="0"/>
          </a:p>
        </p:txBody>
      </p:sp>
      <p:sp>
        <p:nvSpPr>
          <p:cNvPr id="82947" name="Rectangle 3"/>
          <p:cNvSpPr>
            <a:spLocks noChangeArrowheads="1"/>
          </p:cNvSpPr>
          <p:nvPr/>
        </p:nvSpPr>
        <p:spPr bwMode="auto">
          <a:xfrm>
            <a:off x="3884613" y="8829675"/>
            <a:ext cx="2973387" cy="466725"/>
          </a:xfrm>
          <a:prstGeom prst="rect">
            <a:avLst/>
          </a:prstGeom>
          <a:noFill/>
          <a:ln w="12700">
            <a:noFill/>
            <a:miter lim="800000"/>
            <a:headEnd/>
            <a:tailEnd/>
          </a:ln>
        </p:spPr>
        <p:txBody>
          <a:bodyPr lIns="19050" tIns="0" rIns="19050" bIns="0" anchor="b"/>
          <a:lstStyle/>
          <a:p>
            <a:pPr algn="r" defTabSz="931863"/>
            <a:r>
              <a:rPr lang="en-US" sz="1000" i="1" dirty="0">
                <a:latin typeface="Times New Roman" pitchFamily="18" charset="0"/>
              </a:rPr>
              <a:t>32</a:t>
            </a:r>
          </a:p>
        </p:txBody>
      </p:sp>
      <p:sp>
        <p:nvSpPr>
          <p:cNvPr id="82948" name="Rectangle 4"/>
          <p:cNvSpPr>
            <a:spLocks noChangeArrowheads="1"/>
          </p:cNvSpPr>
          <p:nvPr/>
        </p:nvSpPr>
        <p:spPr bwMode="auto">
          <a:xfrm>
            <a:off x="0" y="8829675"/>
            <a:ext cx="2971800" cy="466725"/>
          </a:xfrm>
          <a:prstGeom prst="rect">
            <a:avLst/>
          </a:prstGeom>
          <a:noFill/>
          <a:ln w="12700">
            <a:noFill/>
            <a:miter lim="800000"/>
            <a:headEnd/>
            <a:tailEnd/>
          </a:ln>
        </p:spPr>
        <p:txBody>
          <a:bodyPr wrap="none" anchor="ctr"/>
          <a:lstStyle/>
          <a:p>
            <a:endParaRPr lang="en-US" dirty="0"/>
          </a:p>
        </p:txBody>
      </p:sp>
      <p:sp>
        <p:nvSpPr>
          <p:cNvPr id="82949" name="Rectangle 5"/>
          <p:cNvSpPr>
            <a:spLocks noChangeArrowheads="1"/>
          </p:cNvSpPr>
          <p:nvPr/>
        </p:nvSpPr>
        <p:spPr bwMode="auto">
          <a:xfrm>
            <a:off x="0" y="0"/>
            <a:ext cx="2971800" cy="465138"/>
          </a:xfrm>
          <a:prstGeom prst="rect">
            <a:avLst/>
          </a:prstGeom>
          <a:noFill/>
          <a:ln w="12700">
            <a:noFill/>
            <a:miter lim="800000"/>
            <a:headEnd/>
            <a:tailEnd/>
          </a:ln>
        </p:spPr>
        <p:txBody>
          <a:bodyPr wrap="none" anchor="ctr"/>
          <a:lstStyle/>
          <a:p>
            <a:endParaRPr lang="en-US" dirty="0"/>
          </a:p>
        </p:txBody>
      </p:sp>
      <p:sp>
        <p:nvSpPr>
          <p:cNvPr id="82950" name="Rectangle 6"/>
          <p:cNvSpPr>
            <a:spLocks noGrp="1" noRot="1" noChangeAspect="1" noChangeArrowheads="1" noTextEdit="1"/>
          </p:cNvSpPr>
          <p:nvPr>
            <p:ph type="sldImg"/>
          </p:nvPr>
        </p:nvSpPr>
        <p:spPr>
          <a:ln cap="flat"/>
        </p:spPr>
      </p:sp>
      <p:sp>
        <p:nvSpPr>
          <p:cNvPr id="82951"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7584495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8547"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53</a:t>
            </a:r>
          </a:p>
        </p:txBody>
      </p:sp>
      <p:sp>
        <p:nvSpPr>
          <p:cNvPr id="108548"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108549"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108550" name="Rectangle 6"/>
          <p:cNvSpPr>
            <a:spLocks noGrp="1" noRot="1" noChangeAspect="1" noChangeArrowheads="1" noTextEdit="1"/>
          </p:cNvSpPr>
          <p:nvPr>
            <p:ph type="sldImg"/>
          </p:nvPr>
        </p:nvSpPr>
        <p:spPr>
          <a:ln cap="flat"/>
        </p:spPr>
      </p:sp>
      <p:sp>
        <p:nvSpPr>
          <p:cNvPr id="108551"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128551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26"/>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60419" name="Rectangle 1027"/>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2</a:t>
            </a:r>
          </a:p>
        </p:txBody>
      </p:sp>
      <p:sp>
        <p:nvSpPr>
          <p:cNvPr id="60420" name="Rectangle 1028"/>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60421" name="Rectangle 1029"/>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60422" name="Rectangle 1030"/>
          <p:cNvSpPr>
            <a:spLocks noGrp="1" noRot="1" noChangeAspect="1" noChangeArrowheads="1" noTextEdit="1"/>
          </p:cNvSpPr>
          <p:nvPr>
            <p:ph type="sldImg"/>
          </p:nvPr>
        </p:nvSpPr>
        <p:spPr>
          <a:ln cap="flat"/>
        </p:spPr>
      </p:sp>
      <p:sp>
        <p:nvSpPr>
          <p:cNvPr id="60423" name="Rectangle 1031"/>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770076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61443"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2</a:t>
            </a:r>
          </a:p>
        </p:txBody>
      </p:sp>
      <p:sp>
        <p:nvSpPr>
          <p:cNvPr id="61444"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61445"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61446" name="Rectangle 6"/>
          <p:cNvSpPr>
            <a:spLocks noGrp="1" noRot="1" noChangeAspect="1" noChangeArrowheads="1" noTextEdit="1"/>
          </p:cNvSpPr>
          <p:nvPr>
            <p:ph type="sldImg"/>
          </p:nvPr>
        </p:nvSpPr>
        <p:spPr>
          <a:ln cap="flat"/>
        </p:spPr>
      </p:sp>
      <p:sp>
        <p:nvSpPr>
          <p:cNvPr id="61447"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3098387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2653629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3884613" y="0"/>
            <a:ext cx="2973387" cy="463550"/>
          </a:xfrm>
          <a:prstGeom prst="rect">
            <a:avLst/>
          </a:prstGeom>
          <a:noFill/>
          <a:ln w="12700">
            <a:noFill/>
            <a:miter lim="800000"/>
            <a:headEnd/>
            <a:tailEnd/>
          </a:ln>
        </p:spPr>
        <p:txBody>
          <a:bodyPr wrap="none" anchor="ctr"/>
          <a:lstStyle/>
          <a:p>
            <a:endParaRPr lang="en-US" dirty="0">
              <a:latin typeface="Arial" charset="0"/>
            </a:endParaRPr>
          </a:p>
        </p:txBody>
      </p:sp>
      <p:sp>
        <p:nvSpPr>
          <p:cNvPr id="69635" name="Rectangle 3"/>
          <p:cNvSpPr>
            <a:spLocks noChangeArrowheads="1"/>
          </p:cNvSpPr>
          <p:nvPr/>
        </p:nvSpPr>
        <p:spPr bwMode="auto">
          <a:xfrm>
            <a:off x="3884613" y="8831263"/>
            <a:ext cx="2973387" cy="465137"/>
          </a:xfrm>
          <a:prstGeom prst="rect">
            <a:avLst/>
          </a:prstGeom>
          <a:noFill/>
          <a:ln w="12700">
            <a:noFill/>
            <a:miter lim="800000"/>
            <a:headEnd/>
            <a:tailEnd/>
          </a:ln>
        </p:spPr>
        <p:txBody>
          <a:bodyPr lIns="19364" tIns="0" rIns="19364" bIns="0" anchor="b"/>
          <a:lstStyle/>
          <a:p>
            <a:pPr algn="r" defTabSz="971550"/>
            <a:r>
              <a:rPr lang="en-US" sz="1000" i="1" dirty="0">
                <a:latin typeface="Times New Roman" pitchFamily="18" charset="0"/>
              </a:rPr>
              <a:t>11</a:t>
            </a:r>
          </a:p>
        </p:txBody>
      </p:sp>
      <p:sp>
        <p:nvSpPr>
          <p:cNvPr id="69636" name="Rectangle 4"/>
          <p:cNvSpPr>
            <a:spLocks noChangeArrowheads="1"/>
          </p:cNvSpPr>
          <p:nvPr/>
        </p:nvSpPr>
        <p:spPr bwMode="auto">
          <a:xfrm>
            <a:off x="0" y="8831263"/>
            <a:ext cx="2971800" cy="465137"/>
          </a:xfrm>
          <a:prstGeom prst="rect">
            <a:avLst/>
          </a:prstGeom>
          <a:noFill/>
          <a:ln w="12700">
            <a:noFill/>
            <a:miter lim="800000"/>
            <a:headEnd/>
            <a:tailEnd/>
          </a:ln>
        </p:spPr>
        <p:txBody>
          <a:bodyPr wrap="none" anchor="ctr"/>
          <a:lstStyle/>
          <a:p>
            <a:endParaRPr lang="en-US" dirty="0">
              <a:latin typeface="Arial" charset="0"/>
            </a:endParaRPr>
          </a:p>
        </p:txBody>
      </p:sp>
      <p:sp>
        <p:nvSpPr>
          <p:cNvPr id="69637" name="Rectangle 5"/>
          <p:cNvSpPr>
            <a:spLocks noChangeArrowheads="1"/>
          </p:cNvSpPr>
          <p:nvPr/>
        </p:nvSpPr>
        <p:spPr bwMode="auto">
          <a:xfrm>
            <a:off x="0" y="0"/>
            <a:ext cx="2971800" cy="463550"/>
          </a:xfrm>
          <a:prstGeom prst="rect">
            <a:avLst/>
          </a:prstGeom>
          <a:noFill/>
          <a:ln w="12700">
            <a:noFill/>
            <a:miter lim="800000"/>
            <a:headEnd/>
            <a:tailEnd/>
          </a:ln>
        </p:spPr>
        <p:txBody>
          <a:bodyPr wrap="none" anchor="ctr"/>
          <a:lstStyle/>
          <a:p>
            <a:endParaRPr lang="en-US" dirty="0">
              <a:latin typeface="Arial" charset="0"/>
            </a:endParaRPr>
          </a:p>
        </p:txBody>
      </p:sp>
      <p:sp>
        <p:nvSpPr>
          <p:cNvPr id="69638" name="Rectangle 6"/>
          <p:cNvSpPr>
            <a:spLocks noGrp="1" noRot="1" noChangeAspect="1" noChangeArrowheads="1" noTextEdit="1"/>
          </p:cNvSpPr>
          <p:nvPr>
            <p:ph type="sldImg"/>
          </p:nvPr>
        </p:nvSpPr>
        <p:spPr>
          <a:ln cap="flat"/>
        </p:spPr>
      </p:sp>
      <p:sp>
        <p:nvSpPr>
          <p:cNvPr id="69639" name="Rectangle 7"/>
          <p:cNvSpPr>
            <a:spLocks noGrp="1" noChangeArrowheads="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1600470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w="9525"/>
        </p:spPr>
        <p:txBody>
          <a:bodyPr/>
          <a:lstStyle/>
          <a:p>
            <a:endParaRPr lang="en-US" dirty="0" smtClean="0"/>
          </a:p>
        </p:txBody>
      </p:sp>
    </p:spTree>
    <p:extLst>
      <p:ext uri="{BB962C8B-B14F-4D97-AF65-F5344CB8AC3E}">
        <p14:creationId xmlns:p14="http://schemas.microsoft.com/office/powerpoint/2010/main" val="903705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38242" name="Group 2"/>
          <p:cNvGrpSpPr>
            <a:grpSpLocks/>
          </p:cNvGrpSpPr>
          <p:nvPr/>
        </p:nvGrpSpPr>
        <p:grpSpPr bwMode="auto">
          <a:xfrm>
            <a:off x="0" y="2438400"/>
            <a:ext cx="9009063" cy="1052513"/>
            <a:chOff x="0" y="1536"/>
            <a:chExt cx="5675" cy="663"/>
          </a:xfrm>
        </p:grpSpPr>
        <p:grpSp>
          <p:nvGrpSpPr>
            <p:cNvPr id="138243" name="Group 3"/>
            <p:cNvGrpSpPr>
              <a:grpSpLocks/>
            </p:cNvGrpSpPr>
            <p:nvPr/>
          </p:nvGrpSpPr>
          <p:grpSpPr bwMode="auto">
            <a:xfrm>
              <a:off x="183" y="1604"/>
              <a:ext cx="448" cy="299"/>
              <a:chOff x="720" y="336"/>
              <a:chExt cx="624" cy="432"/>
            </a:xfrm>
          </p:grpSpPr>
          <p:sp>
            <p:nvSpPr>
              <p:cNvPr id="13824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US" dirty="0"/>
              </a:p>
            </p:txBody>
          </p:sp>
          <p:sp>
            <p:nvSpPr>
              <p:cNvPr id="13824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US" dirty="0"/>
              </a:p>
            </p:txBody>
          </p:sp>
        </p:grpSp>
        <p:grpSp>
          <p:nvGrpSpPr>
            <p:cNvPr id="138246" name="Group 6"/>
            <p:cNvGrpSpPr>
              <a:grpSpLocks/>
            </p:cNvGrpSpPr>
            <p:nvPr/>
          </p:nvGrpSpPr>
          <p:grpSpPr bwMode="auto">
            <a:xfrm>
              <a:off x="261" y="1870"/>
              <a:ext cx="465" cy="299"/>
              <a:chOff x="912" y="2640"/>
              <a:chExt cx="672" cy="432"/>
            </a:xfrm>
          </p:grpSpPr>
          <p:sp>
            <p:nvSpPr>
              <p:cNvPr id="13824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US" dirty="0"/>
              </a:p>
            </p:txBody>
          </p:sp>
          <p:sp>
            <p:nvSpPr>
              <p:cNvPr id="13824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US" dirty="0"/>
              </a:p>
            </p:txBody>
          </p:sp>
        </p:grpSp>
        <p:sp>
          <p:nvSpPr>
            <p:cNvPr id="13824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US" dirty="0"/>
            </a:p>
          </p:txBody>
        </p:sp>
        <p:sp>
          <p:nvSpPr>
            <p:cNvPr id="13825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US" dirty="0"/>
            </a:p>
          </p:txBody>
        </p:sp>
        <p:sp>
          <p:nvSpPr>
            <p:cNvPr id="13825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dirty="0"/>
            </a:p>
          </p:txBody>
        </p:sp>
      </p:grpSp>
      <p:sp>
        <p:nvSpPr>
          <p:cNvPr id="138252"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13825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825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D5F416CF-5D0D-4CE2-B697-29339B7C3C9E}" type="slidenum">
              <a:rPr lang="en-US"/>
              <a:pPr/>
              <a:t>‹#›</a:t>
            </a:fld>
            <a:endParaRPr lang="en-US" dirty="0"/>
          </a:p>
        </p:txBody>
      </p:sp>
      <p:sp>
        <p:nvSpPr>
          <p:cNvPr id="17" name="TextBox 16"/>
          <p:cNvSpPr txBox="1"/>
          <p:nvPr userDrawn="1"/>
        </p:nvSpPr>
        <p:spPr>
          <a:xfrm>
            <a:off x="0" y="6411912"/>
            <a:ext cx="9144000" cy="369888"/>
          </a:xfrm>
          <a:prstGeom prst="rect">
            <a:avLst/>
          </a:prstGeom>
          <a:noFill/>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900" dirty="0" smtClean="0">
                <a:cs typeface="+mn-cs"/>
              </a:rPr>
              <a:t>© 2016 Cengage Learning. All Rights Reserved. May not be copied, scanned, or duplicated, in whole or in part, except for use as </a:t>
            </a:r>
          </a:p>
          <a:p>
            <a:pPr algn="ctr" eaLnBrk="1" hangingPunct="1">
              <a:defRPr/>
            </a:pPr>
            <a:r>
              <a:rPr lang="en-US" sz="900" dirty="0" smtClean="0">
                <a:cs typeface="+mn-cs"/>
              </a:rPr>
              <a:t>permitted in a license distributed with a certain product or service or otherwise on a password-protected website for classroom use.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162050" y="6243638"/>
            <a:ext cx="1905000" cy="457200"/>
          </a:xfrm>
          <a:prstGeom prst="rect">
            <a:avLst/>
          </a:prstGeom>
        </p:spPr>
        <p:txBody>
          <a:bodyPr/>
          <a:lstStyle>
            <a:lvl1pPr>
              <a:defRPr/>
            </a:lvl1pPr>
          </a:lstStyle>
          <a:p>
            <a:fld id="{41A9CE8A-EBF7-480B-8F56-A4A1470ED029}" type="datetime1">
              <a:rPr lang="en-US" smtClean="0"/>
              <a:pPr/>
              <a:t>11/24/2013</a:t>
            </a:fld>
            <a:endParaRPr lang="en-US" dirty="0"/>
          </a:p>
        </p:txBody>
      </p:sp>
      <p:sp>
        <p:nvSpPr>
          <p:cNvPr id="5" name="Footer Placeholder 4"/>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5046D2E-604F-4515-94AC-B9C9678654EC}"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162050" y="6243638"/>
            <a:ext cx="1905000" cy="457200"/>
          </a:xfrm>
          <a:prstGeom prst="rect">
            <a:avLst/>
          </a:prstGeom>
        </p:spPr>
        <p:txBody>
          <a:bodyPr/>
          <a:lstStyle>
            <a:lvl1pPr>
              <a:defRPr/>
            </a:lvl1pPr>
          </a:lstStyle>
          <a:p>
            <a:fld id="{9DB339B2-4223-4E8F-96EA-E4B67DF222BB}" type="datetime1">
              <a:rPr lang="en-US" smtClean="0"/>
              <a:pPr/>
              <a:t>11/24/2013</a:t>
            </a:fld>
            <a:endParaRPr lang="en-US" dirty="0"/>
          </a:p>
        </p:txBody>
      </p:sp>
      <p:sp>
        <p:nvSpPr>
          <p:cNvPr id="5" name="Footer Placeholder 4"/>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4783A539-9954-47E3-8710-C2A517D963FE}"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162050" y="6243638"/>
            <a:ext cx="1905000" cy="457200"/>
          </a:xfrm>
          <a:prstGeom prst="rect">
            <a:avLst/>
          </a:prstGeom>
        </p:spPr>
        <p:txBody>
          <a:bodyPr/>
          <a:lstStyle>
            <a:lvl1pPr>
              <a:defRPr/>
            </a:lvl1pPr>
          </a:lstStyle>
          <a:p>
            <a:fld id="{B4811980-3B54-47BA-A973-599B81D66F2B}" type="datetime1">
              <a:rPr lang="en-US" smtClean="0"/>
              <a:pPr/>
              <a:t>11/24/2013</a:t>
            </a:fld>
            <a:endParaRPr lang="en-US" dirty="0"/>
          </a:p>
        </p:txBody>
      </p:sp>
      <p:sp>
        <p:nvSpPr>
          <p:cNvPr id="5" name="Footer Placeholder 4"/>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2A21A09-F6D9-4CB2-B28F-70A9AB2C84DB}"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1162050" y="6243638"/>
            <a:ext cx="1905000" cy="457200"/>
          </a:xfrm>
          <a:prstGeom prst="rect">
            <a:avLst/>
          </a:prstGeom>
        </p:spPr>
        <p:txBody>
          <a:bodyPr/>
          <a:lstStyle>
            <a:lvl1pPr>
              <a:defRPr/>
            </a:lvl1pPr>
          </a:lstStyle>
          <a:p>
            <a:fld id="{D849450C-1380-4421-ACC6-AA8D6C8F9C36}" type="datetime1">
              <a:rPr lang="en-US" smtClean="0"/>
              <a:pPr/>
              <a:t>11/24/2013</a:t>
            </a:fld>
            <a:endParaRPr lang="en-US" dirty="0"/>
          </a:p>
        </p:txBody>
      </p:sp>
      <p:sp>
        <p:nvSpPr>
          <p:cNvPr id="5" name="Footer Placeholder 4"/>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43D0A2D-2AC8-4B8E-A806-8FE08C726D75}"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a:lstStyle>
            <a:lvl1pPr>
              <a:defRPr/>
            </a:lvl1pPr>
          </a:lstStyle>
          <a:p>
            <a:fld id="{4F987769-4F72-42E8-AD40-D98B8AB507DD}" type="datetime1">
              <a:rPr lang="en-US" smtClean="0"/>
              <a:pPr/>
              <a:t>11/24/2013</a:t>
            </a:fld>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50E0F26-FDFA-4BE0-8EE5-15E5AE91109B}"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162050" y="6243638"/>
            <a:ext cx="1905000" cy="457200"/>
          </a:xfrm>
          <a:prstGeom prst="rect">
            <a:avLst/>
          </a:prstGeom>
        </p:spPr>
        <p:txBody>
          <a:bodyPr/>
          <a:lstStyle>
            <a:lvl1pPr>
              <a:defRPr/>
            </a:lvl1pPr>
          </a:lstStyle>
          <a:p>
            <a:fld id="{6BB4EF0B-6046-4FCB-A32B-5AA06F790AC4}" type="datetime1">
              <a:rPr lang="en-US" smtClean="0"/>
              <a:pPr/>
              <a:t>11/24/2013</a:t>
            </a:fld>
            <a:endParaRPr lang="en-US" dirty="0"/>
          </a:p>
        </p:txBody>
      </p:sp>
      <p:sp>
        <p:nvSpPr>
          <p:cNvPr id="8" name="Footer Placeholder 7"/>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1F086D15-DB83-4E9E-B6BE-94912C79BB60}"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1162050" y="6243638"/>
            <a:ext cx="1905000" cy="457200"/>
          </a:xfrm>
          <a:prstGeom prst="rect">
            <a:avLst/>
          </a:prstGeom>
        </p:spPr>
        <p:txBody>
          <a:bodyPr/>
          <a:lstStyle>
            <a:lvl1pPr>
              <a:defRPr/>
            </a:lvl1pPr>
          </a:lstStyle>
          <a:p>
            <a:fld id="{60F80146-B764-4D2B-A0CA-9638824E357B}" type="datetime1">
              <a:rPr lang="en-US" smtClean="0"/>
              <a:pPr/>
              <a:t>11/24/2013</a:t>
            </a:fld>
            <a:endParaRPr lang="en-US" dirty="0"/>
          </a:p>
        </p:txBody>
      </p:sp>
      <p:sp>
        <p:nvSpPr>
          <p:cNvPr id="4" name="Footer Placeholder 3"/>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0CAB755B-8301-45F4-975C-5B338B5FE103}"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62050" y="6243638"/>
            <a:ext cx="1905000" cy="457200"/>
          </a:xfrm>
          <a:prstGeom prst="rect">
            <a:avLst/>
          </a:prstGeom>
        </p:spPr>
        <p:txBody>
          <a:bodyPr/>
          <a:lstStyle>
            <a:lvl1pPr>
              <a:defRPr/>
            </a:lvl1pPr>
          </a:lstStyle>
          <a:p>
            <a:fld id="{DE052FDF-3C09-483B-91F7-732AB5C07D71}" type="datetime1">
              <a:rPr lang="en-US" smtClean="0"/>
              <a:pPr/>
              <a:t>11/24/2013</a:t>
            </a:fld>
            <a:endParaRPr lang="en-US" dirty="0"/>
          </a:p>
        </p:txBody>
      </p:sp>
      <p:sp>
        <p:nvSpPr>
          <p:cNvPr id="3" name="Footer Placeholder 2"/>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5BA2C55A-3125-4DB8-811E-220550D5AA3F}"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162050" y="6243638"/>
            <a:ext cx="1905000" cy="457200"/>
          </a:xfrm>
          <a:prstGeom prst="rect">
            <a:avLst/>
          </a:prstGeom>
        </p:spPr>
        <p:txBody>
          <a:bodyPr/>
          <a:lstStyle>
            <a:lvl1pPr>
              <a:defRPr/>
            </a:lvl1pPr>
          </a:lstStyle>
          <a:p>
            <a:fld id="{E3AF3412-2AA9-4C04-A5E6-A368899B27E7}" type="datetime1">
              <a:rPr lang="en-US" smtClean="0"/>
              <a:pPr/>
              <a:t>11/24/2013</a:t>
            </a:fld>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5EC7327F-DF40-4B09-991A-5303876E0463}"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162050" y="6243638"/>
            <a:ext cx="1905000" cy="457200"/>
          </a:xfrm>
          <a:prstGeom prst="rect">
            <a:avLst/>
          </a:prstGeom>
        </p:spPr>
        <p:txBody>
          <a:bodyPr/>
          <a:lstStyle>
            <a:lvl1pPr>
              <a:defRPr/>
            </a:lvl1pPr>
          </a:lstStyle>
          <a:p>
            <a:fld id="{B2A0A005-F18D-4A3B-A041-DAE3A775A3E9}" type="datetime1">
              <a:rPr lang="en-US" smtClean="0"/>
              <a:pPr/>
              <a:t>11/24/2013</a:t>
            </a:fld>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6C03168D-1274-4AE9-8DD8-6AEB753DA9CE}"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21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dirty="0"/>
          </a:p>
        </p:txBody>
      </p:sp>
      <p:sp>
        <p:nvSpPr>
          <p:cNvPr id="13721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dirty="0"/>
          </a:p>
        </p:txBody>
      </p:sp>
      <p:sp>
        <p:nvSpPr>
          <p:cNvPr id="13722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dirty="0"/>
          </a:p>
        </p:txBody>
      </p:sp>
      <p:sp>
        <p:nvSpPr>
          <p:cNvPr id="13722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dirty="0"/>
          </a:p>
        </p:txBody>
      </p:sp>
      <p:sp>
        <p:nvSpPr>
          <p:cNvPr id="13722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dirty="0"/>
          </a:p>
        </p:txBody>
      </p:sp>
      <p:sp>
        <p:nvSpPr>
          <p:cNvPr id="13722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dirty="0"/>
          </a:p>
        </p:txBody>
      </p:sp>
      <p:sp>
        <p:nvSpPr>
          <p:cNvPr id="13722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dirty="0"/>
          </a:p>
        </p:txBody>
      </p:sp>
      <p:sp>
        <p:nvSpPr>
          <p:cNvPr id="137225"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3722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722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fld id="{0A9BC6CB-8629-44CB-81AC-57C032402D8D}" type="slidenum">
              <a:rPr lang="en-US"/>
              <a:pPr/>
              <a:t>‹#›</a:t>
            </a:fld>
            <a:endParaRPr lang="en-US" dirty="0"/>
          </a:p>
        </p:txBody>
      </p:sp>
      <p:sp>
        <p:nvSpPr>
          <p:cNvPr id="14" name="TextBox 13"/>
          <p:cNvSpPr txBox="1"/>
          <p:nvPr userDrawn="1"/>
        </p:nvSpPr>
        <p:spPr>
          <a:xfrm>
            <a:off x="0" y="6411912"/>
            <a:ext cx="9144000" cy="369888"/>
          </a:xfrm>
          <a:prstGeom prst="rect">
            <a:avLst/>
          </a:prstGeom>
          <a:noFill/>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900" dirty="0" smtClean="0">
                <a:cs typeface="+mn-cs"/>
              </a:rPr>
              <a:t>© 2016 Cengage Learning. All Rights Reserved. May not be copied, scanned, or duplicated, in whole or in part, except for use as </a:t>
            </a:r>
          </a:p>
          <a:p>
            <a:pPr algn="ctr" eaLnBrk="1" hangingPunct="1">
              <a:defRPr/>
            </a:pPr>
            <a:r>
              <a:rPr lang="en-US" sz="900" dirty="0" smtClean="0">
                <a:cs typeface="+mn-cs"/>
              </a:rPr>
              <a:t>permitted in a license distributed with a certain product or service or otherwise on a password-protected website for classroom use.</a:t>
            </a:r>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hf hdr="0" ftr="0" dt="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finance.yahoo.com/"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www.valueline.com/" TargetMode="External"/></Relationships>
</file>

<file path=ppt/slides/_rels/slide5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6"/>
          <p:cNvSpPr>
            <a:spLocks noGrp="1" noChangeArrowheads="1"/>
          </p:cNvSpPr>
          <p:nvPr>
            <p:ph type="sldNum" sz="quarter" idx="4"/>
          </p:nvPr>
        </p:nvSpPr>
        <p:spPr/>
        <p:txBody>
          <a:bodyPr/>
          <a:lstStyle/>
          <a:p>
            <a:fld id="{F5A1012E-BD0A-4CC2-BE01-61D40EDAAF1D}" type="slidenum">
              <a:rPr lang="en-US"/>
              <a:pPr/>
              <a:t>1</a:t>
            </a:fld>
            <a:endParaRPr lang="en-US" dirty="0"/>
          </a:p>
        </p:txBody>
      </p:sp>
      <p:sp>
        <p:nvSpPr>
          <p:cNvPr id="166918" name="Rectangle 6"/>
          <p:cNvSpPr>
            <a:spLocks noGrp="1" noChangeArrowheads="1"/>
          </p:cNvSpPr>
          <p:nvPr>
            <p:ph type="ctrTitle"/>
          </p:nvPr>
        </p:nvSpPr>
        <p:spPr/>
        <p:txBody>
          <a:bodyPr/>
          <a:lstStyle/>
          <a:p>
            <a:r>
              <a:rPr lang="en-US" dirty="0" smtClean="0"/>
              <a:t>Brigham &amp; </a:t>
            </a:r>
            <a:r>
              <a:rPr lang="en-US" dirty="0" err="1" smtClean="0"/>
              <a:t>Daves</a:t>
            </a:r>
            <a:endParaRPr lang="en-US" dirty="0"/>
          </a:p>
        </p:txBody>
      </p:sp>
      <p:sp>
        <p:nvSpPr>
          <p:cNvPr id="166919" name="Rectangle 7"/>
          <p:cNvSpPr>
            <a:spLocks noGrp="1" noChangeArrowheads="1"/>
          </p:cNvSpPr>
          <p:nvPr>
            <p:ph type="subTitle" idx="1"/>
          </p:nvPr>
        </p:nvSpPr>
        <p:spPr/>
        <p:txBody>
          <a:bodyPr/>
          <a:lstStyle/>
          <a:p>
            <a:r>
              <a:rPr lang="en-US" sz="4000" b="1" dirty="0" smtClean="0">
                <a:solidFill>
                  <a:schemeClr val="tx2"/>
                </a:solidFill>
              </a:rPr>
              <a:t>Intermediate Financial Management 12e</a:t>
            </a:r>
            <a:endParaRPr lang="en-US" sz="4000" b="1"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 Continuous Probability Distribution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57968219"/>
              </p:ext>
            </p:extLst>
          </p:nvPr>
        </p:nvGraphicFramePr>
        <p:xfrm>
          <a:off x="1182688" y="2017713"/>
          <a:ext cx="77724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12A21A09-F6D9-4CB2-B28F-70A9AB2C84DB}" type="slidenum">
              <a:rPr lang="en-US" smtClean="0"/>
              <a:pPr/>
              <a:t>10</a:t>
            </a:fld>
            <a:endParaRPr lang="en-US" dirty="0"/>
          </a:p>
        </p:txBody>
      </p:sp>
    </p:spTree>
    <p:extLst>
      <p:ext uri="{BB962C8B-B14F-4D97-AF65-F5344CB8AC3E}">
        <p14:creationId xmlns:p14="http://schemas.microsoft.com/office/powerpoint/2010/main" val="3471049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Autofit/>
              </a:bodyPr>
              <a:lstStyle/>
              <a:p>
                <a:r>
                  <a:rPr lang="en-US" sz="3200" dirty="0"/>
                  <a:t>Calculate the expected rate of return</a:t>
                </a:r>
                <a:r>
                  <a:rPr lang="en-US" sz="3200" dirty="0" smtClean="0"/>
                  <a:t> </a:t>
                </a:r>
                <a14:m>
                  <m:oMath xmlns:m="http://schemas.openxmlformats.org/officeDocument/2006/math">
                    <m:d>
                      <m:dPr>
                        <m:ctrlPr>
                          <a:rPr lang="en-US" sz="3200" i="1">
                            <a:latin typeface="Cambria Math" panose="02040503050406030204" pitchFamily="18" charset="0"/>
                          </a:rPr>
                        </m:ctrlPr>
                      </m:dPr>
                      <m:e>
                        <m:acc>
                          <m:accPr>
                            <m:chr m:val="̂"/>
                            <m:ctrlPr>
                              <a:rPr lang="en-US" sz="3200" i="1">
                                <a:latin typeface="Cambria Math" panose="02040503050406030204" pitchFamily="18" charset="0"/>
                              </a:rPr>
                            </m:ctrlPr>
                          </m:accPr>
                          <m:e>
                            <m:r>
                              <m:rPr>
                                <m:sty m:val="p"/>
                              </m:rPr>
                              <a:rPr lang="en-US" sz="3200">
                                <a:latin typeface="Cambria Math"/>
                              </a:rPr>
                              <m:t>r</m:t>
                            </m:r>
                          </m:e>
                        </m:acc>
                      </m:e>
                    </m:d>
                  </m:oMath>
                </a14:m>
                <a:r>
                  <a:rPr lang="en-US" sz="3200" dirty="0" smtClean="0"/>
                  <a:t> </a:t>
                </a:r>
                <a:r>
                  <a:rPr lang="en-US" sz="3200" dirty="0"/>
                  <a:t>on </a:t>
                </a:r>
                <a:r>
                  <a:rPr lang="en-US" sz="3200" dirty="0" smtClean="0"/>
                  <a:t>the bond </a:t>
                </a:r>
                <a:r>
                  <a:rPr lang="en-US" sz="3200" dirty="0"/>
                  <a:t>for the next year.</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2" cstate="print"/>
                <a:stretch>
                  <a:fillRect l="-2034" b="-13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14:m>
                  <m:oMathPara xmlns:m="http://schemas.openxmlformats.org/officeDocument/2006/math">
                    <m:oMathParaPr>
                      <m:jc m:val="centerGroup"/>
                    </m:oMathParaPr>
                    <m:oMath xmlns:m="http://schemas.openxmlformats.org/officeDocument/2006/math">
                      <m:acc>
                        <m:accPr>
                          <m:chr m:val="̂"/>
                          <m:ctrlPr>
                            <a:rPr lang="en-US" b="1" i="1" smtClean="0">
                              <a:latin typeface="Cambria Math" panose="02040503050406030204" pitchFamily="18" charset="0"/>
                              <a:ea typeface="Cambria Math"/>
                            </a:rPr>
                          </m:ctrlPr>
                        </m:accPr>
                        <m:e>
                          <m:r>
                            <a:rPr lang="en-US" b="1" i="0" smtClean="0">
                              <a:latin typeface="Cambria Math"/>
                              <a:ea typeface="Cambria Math"/>
                            </a:rPr>
                            <m:t>𝐫</m:t>
                          </m:r>
                        </m:e>
                      </m:acc>
                      <m:r>
                        <a:rPr lang="en-US" b="1" i="0">
                          <a:latin typeface="Cambria Math"/>
                          <a:ea typeface="Cambria Math"/>
                        </a:rPr>
                        <m:t>= </m:t>
                      </m:r>
                      <m:nary>
                        <m:naryPr>
                          <m:chr m:val="∑"/>
                          <m:ctrlPr>
                            <a:rPr lang="en-US" b="1" i="1">
                              <a:latin typeface="Cambria Math" panose="02040503050406030204" pitchFamily="18" charset="0"/>
                              <a:ea typeface="Cambria Math"/>
                            </a:rPr>
                          </m:ctrlPr>
                        </m:naryPr>
                        <m:sub>
                          <m:r>
                            <m:rPr>
                              <m:brk m:alnAt="23"/>
                            </m:rPr>
                            <a:rPr lang="en-US" b="1" i="0">
                              <a:latin typeface="Cambria Math"/>
                            </a:rPr>
                            <m:t>𝐢</m:t>
                          </m:r>
                          <m:r>
                            <a:rPr lang="en-US" b="1" i="0">
                              <a:latin typeface="Cambria Math"/>
                            </a:rPr>
                            <m:t>=</m:t>
                          </m:r>
                          <m:r>
                            <a:rPr lang="en-US" b="1" i="0">
                              <a:latin typeface="Cambria Math"/>
                            </a:rPr>
                            <m:t>𝟏</m:t>
                          </m:r>
                        </m:sub>
                        <m:sup>
                          <m:r>
                            <a:rPr lang="en-US" b="1" i="0">
                              <a:latin typeface="Cambria Math"/>
                            </a:rPr>
                            <m:t>𝐧</m:t>
                          </m:r>
                        </m:sup>
                        <m:e>
                          <m:r>
                            <a:rPr lang="en-US" b="1" i="0">
                              <a:latin typeface="Cambria Math"/>
                            </a:rPr>
                            <m:t> </m:t>
                          </m:r>
                          <m:d>
                            <m:dPr>
                              <m:begChr m:val="["/>
                              <m:endChr m:val="]"/>
                              <m:ctrlPr>
                                <a:rPr lang="en-US" b="1" i="1">
                                  <a:latin typeface="Cambria Math" panose="02040503050406030204" pitchFamily="18" charset="0"/>
                                </a:rPr>
                              </m:ctrlPr>
                            </m:dPr>
                            <m:e>
                              <m:sSub>
                                <m:sSubPr>
                                  <m:ctrlPr>
                                    <a:rPr lang="en-US" b="1" i="1">
                                      <a:latin typeface="Cambria Math" panose="02040503050406030204" pitchFamily="18" charset="0"/>
                                      <a:ea typeface="Cambria Math"/>
                                    </a:rPr>
                                  </m:ctrlPr>
                                </m:sSubPr>
                                <m:e>
                                  <m:r>
                                    <a:rPr lang="en-US" b="1" i="0">
                                      <a:latin typeface="Cambria Math"/>
                                      <a:ea typeface="Cambria Math"/>
                                    </a:rPr>
                                    <m:t>𝐩</m:t>
                                  </m:r>
                                </m:e>
                                <m:sub>
                                  <m:r>
                                    <a:rPr lang="en-US" b="1" i="0">
                                      <a:latin typeface="Cambria Math"/>
                                      <a:ea typeface="Cambria Math"/>
                                    </a:rPr>
                                    <m:t>𝐢</m:t>
                                  </m:r>
                                </m:sub>
                              </m:sSub>
                              <m:sSub>
                                <m:sSubPr>
                                  <m:ctrlPr>
                                    <a:rPr lang="en-US" b="1" i="1">
                                      <a:latin typeface="Cambria Math" panose="02040503050406030204" pitchFamily="18" charset="0"/>
                                    </a:rPr>
                                  </m:ctrlPr>
                                </m:sSubPr>
                                <m:e>
                                  <m:r>
                                    <a:rPr lang="en-US" b="1" i="0">
                                      <a:latin typeface="Cambria Math"/>
                                    </a:rPr>
                                    <m:t>𝐫</m:t>
                                  </m:r>
                                </m:e>
                                <m:sub>
                                  <m:r>
                                    <a:rPr lang="en-US" b="1" i="0">
                                      <a:latin typeface="Cambria Math"/>
                                    </a:rPr>
                                    <m:t>𝐢</m:t>
                                  </m:r>
                                </m:sub>
                              </m:sSub>
                            </m:e>
                          </m:d>
                          <m:r>
                            <a:rPr lang="en-US" b="1" i="0">
                              <a:latin typeface="Cambria Math"/>
                            </a:rPr>
                            <m:t> </m:t>
                          </m:r>
                        </m:e>
                      </m:nary>
                    </m:oMath>
                  </m:oMathPara>
                </a14:m>
                <a:endParaRPr lang="en-US" dirty="0" smtClean="0"/>
              </a:p>
              <a:p>
                <a:pPr marL="0" indent="0">
                  <a:buNone/>
                </a:pPr>
                <a:endParaRPr lang="en-US" dirty="0" smtClean="0"/>
              </a:p>
              <a:p>
                <a:pPr marL="0" indent="0">
                  <a:buNone/>
                </a:pPr>
                <a14:m>
                  <m:oMath xmlns:m="http://schemas.openxmlformats.org/officeDocument/2006/math">
                    <m:acc>
                      <m:accPr>
                        <m:chr m:val="̂"/>
                        <m:ctrlPr>
                          <a:rPr lang="en-US" i="1">
                            <a:latin typeface="Cambria Math" panose="02040503050406030204" pitchFamily="18" charset="0"/>
                          </a:rPr>
                        </m:ctrlPr>
                      </m:accPr>
                      <m:e>
                        <m:r>
                          <m:rPr>
                            <m:sty m:val="p"/>
                          </m:rPr>
                          <a:rPr lang="en-US">
                            <a:latin typeface="Cambria Math"/>
                          </a:rPr>
                          <m:t>r</m:t>
                        </m:r>
                      </m:e>
                    </m:acc>
                  </m:oMath>
                </a14:m>
                <a:r>
                  <a:rPr lang="en-US" dirty="0" smtClean="0"/>
                  <a:t> = </a:t>
                </a:r>
                <a:r>
                  <a:rPr lang="en-US" dirty="0"/>
                  <a:t>0.10(-</a:t>
                </a:r>
                <a:r>
                  <a:rPr lang="en-US" dirty="0" smtClean="0"/>
                  <a:t>14%) </a:t>
                </a:r>
                <a:r>
                  <a:rPr lang="en-US" dirty="0"/>
                  <a:t>+ 0.20</a:t>
                </a:r>
                <a:r>
                  <a:rPr lang="en-US" dirty="0" smtClean="0"/>
                  <a:t>(-4%) </a:t>
                </a:r>
                <a:r>
                  <a:rPr lang="en-US" dirty="0"/>
                  <a:t>+ </a:t>
                </a:r>
                <a:r>
                  <a:rPr lang="en-US" dirty="0" smtClean="0"/>
                  <a:t>0.40(6%)</a:t>
                </a:r>
                <a:endParaRPr lang="en-US" dirty="0"/>
              </a:p>
              <a:p>
                <a:pPr marL="0" indent="0">
                  <a:buNone/>
                </a:pPr>
                <a:r>
                  <a:rPr lang="en-US" dirty="0"/>
                  <a:t>	</a:t>
                </a:r>
                <a:r>
                  <a:rPr lang="en-US" dirty="0" smtClean="0"/>
                  <a:t>+ 0.20(16%) </a:t>
                </a:r>
                <a:r>
                  <a:rPr lang="en-US" dirty="0"/>
                  <a:t>+ </a:t>
                </a:r>
                <a:r>
                  <a:rPr lang="en-US" dirty="0" smtClean="0"/>
                  <a:t>0.10(26%) </a:t>
                </a:r>
                <a:endParaRPr lang="en-US" dirty="0"/>
              </a:p>
              <a:p>
                <a:pPr marL="0" indent="0">
                  <a:buNone/>
                </a:pPr>
                <a14:m>
                  <m:oMath xmlns:m="http://schemas.openxmlformats.org/officeDocument/2006/math">
                    <m:acc>
                      <m:accPr>
                        <m:chr m:val="̂"/>
                        <m:ctrlPr>
                          <a:rPr lang="en-US" b="1" i="1" smtClean="0">
                            <a:solidFill>
                              <a:schemeClr val="tx2"/>
                            </a:solidFill>
                            <a:latin typeface="Cambria Math" panose="02040503050406030204" pitchFamily="18" charset="0"/>
                          </a:rPr>
                        </m:ctrlPr>
                      </m:accPr>
                      <m:e>
                        <m:r>
                          <a:rPr lang="en-US" b="1" i="0">
                            <a:solidFill>
                              <a:schemeClr val="tx2"/>
                            </a:solidFill>
                            <a:latin typeface="Cambria Math"/>
                          </a:rPr>
                          <m:t>𝐫</m:t>
                        </m:r>
                      </m:e>
                    </m:acc>
                  </m:oMath>
                </a14:m>
                <a:r>
                  <a:rPr lang="en-US" b="1" dirty="0" smtClean="0">
                    <a:solidFill>
                      <a:schemeClr val="tx2"/>
                    </a:solidFill>
                  </a:rPr>
                  <a:t> = 6%</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cstate="print"/>
                <a:stretch>
                  <a:fillRect r="-109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12A21A09-F6D9-4CB2-B28F-70A9AB2C84DB}" type="slidenum">
              <a:rPr lang="en-US" smtClean="0"/>
              <a:pPr/>
              <a:t>11</a:t>
            </a:fld>
            <a:endParaRPr lang="en-US" dirty="0"/>
          </a:p>
        </p:txBody>
      </p:sp>
    </p:spTree>
    <p:extLst>
      <p:ext uri="{BB962C8B-B14F-4D97-AF65-F5344CB8AC3E}">
        <p14:creationId xmlns:p14="http://schemas.microsoft.com/office/powerpoint/2010/main" val="2837092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Use </a:t>
            </a:r>
            <a:r>
              <a:rPr lang="en-US" sz="3600" i="1" dirty="0" smtClean="0"/>
              <a:t>Excel</a:t>
            </a:r>
            <a:r>
              <a:rPr lang="en-US" sz="3600" dirty="0" smtClean="0"/>
              <a:t> to Calculate the Expected Value of a Discrete Distribution</a:t>
            </a:r>
            <a:endParaRPr lang="en-US"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acc>
                      <m:accPr>
                        <m:chr m:val="̂"/>
                        <m:ctrlPr>
                          <a:rPr lang="en-US" sz="2400" b="1" i="1" smtClean="0">
                            <a:latin typeface="Cambria Math" panose="02040503050406030204" pitchFamily="18" charset="0"/>
                            <a:ea typeface="Cambria Math"/>
                          </a:rPr>
                        </m:ctrlPr>
                      </m:accPr>
                      <m:e>
                        <m:r>
                          <a:rPr lang="en-US" sz="2400" b="1">
                            <a:latin typeface="Cambria Math"/>
                            <a:ea typeface="Cambria Math"/>
                          </a:rPr>
                          <m:t>𝐫</m:t>
                        </m:r>
                      </m:e>
                    </m:acc>
                  </m:oMath>
                </a14:m>
                <a:r>
                  <a:rPr lang="en-US" sz="2400" dirty="0" smtClean="0"/>
                  <a:t> = SUMPRODUCT(Probabilities,Returns)</a:t>
                </a:r>
              </a:p>
              <a:p>
                <a:r>
                  <a:rPr lang="en-US" sz="2400" dirty="0" smtClean="0"/>
                  <a:t>SUMPRODUCT:</a:t>
                </a:r>
              </a:p>
              <a:p>
                <a:pPr lvl="1"/>
                <a:r>
                  <a:rPr lang="en-US" sz="2400" dirty="0" smtClean="0"/>
                  <a:t>Multiplies each value in the first array (the range of cells with probabilities) by its corresponding value in the second array (the range of cells with returns).</a:t>
                </a:r>
              </a:p>
              <a:p>
                <a:pPr lvl="1"/>
                <a:r>
                  <a:rPr lang="en-US" sz="2400" dirty="0" smtClean="0"/>
                  <a:t>Sums the products.</a:t>
                </a:r>
              </a:p>
              <a:p>
                <a:pPr lvl="1"/>
                <a:r>
                  <a:rPr lang="en-US" sz="2400" dirty="0" smtClean="0"/>
                  <a:t>This is identical to the formula on the previous slide.</a:t>
                </a:r>
              </a:p>
              <a:p>
                <a:r>
                  <a:rPr lang="en-US" sz="2400" dirty="0" smtClean="0"/>
                  <a:t>Se</a:t>
                </a:r>
                <a:r>
                  <a:rPr lang="en-US" sz="2400" i="1" dirty="0" smtClean="0"/>
                  <a:t>e Ch02 </a:t>
                </a:r>
                <a:r>
                  <a:rPr lang="en-US" sz="2400" i="1" dirty="0"/>
                  <a:t>Mini </a:t>
                </a:r>
                <a:r>
                  <a:rPr lang="en-US" sz="2400" i="1" dirty="0" smtClean="0"/>
                  <a:t>Case.xls</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8" t="-1333" b="-340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12A21A09-F6D9-4CB2-B28F-70A9AB2C84DB}" type="slidenum">
              <a:rPr lang="en-US" smtClean="0"/>
              <a:pPr/>
              <a:t>12</a:t>
            </a:fld>
            <a:endParaRPr lang="en-US" dirty="0"/>
          </a:p>
        </p:txBody>
      </p:sp>
    </p:spTree>
    <p:extLst>
      <p:ext uri="{BB962C8B-B14F-4D97-AF65-F5344CB8AC3E}">
        <p14:creationId xmlns:p14="http://schemas.microsoft.com/office/powerpoint/2010/main" val="8213450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Consider these probability distributions for two investments. Which riskier? Why?</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5213367"/>
              </p:ext>
            </p:extLst>
          </p:nvPr>
        </p:nvGraphicFramePr>
        <p:xfrm>
          <a:off x="1182688" y="2017713"/>
          <a:ext cx="77724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12A21A09-F6D9-4CB2-B28F-70A9AB2C84DB}" type="slidenum">
              <a:rPr lang="en-US" smtClean="0"/>
              <a:pPr/>
              <a:t>13</a:t>
            </a:fld>
            <a:endParaRPr lang="en-US" dirty="0"/>
          </a:p>
        </p:txBody>
      </p:sp>
    </p:spTree>
    <p:extLst>
      <p:ext uri="{BB962C8B-B14F-4D97-AF65-F5344CB8AC3E}">
        <p14:creationId xmlns:p14="http://schemas.microsoft.com/office/powerpoint/2010/main" val="2277023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Stand-Alone Risk: Standard Deviation</a:t>
            </a:r>
            <a:endParaRPr lang="en-US" dirty="0"/>
          </a:p>
        </p:txBody>
      </p:sp>
      <p:sp>
        <p:nvSpPr>
          <p:cNvPr id="3" name="Content Placeholder 2"/>
          <p:cNvSpPr>
            <a:spLocks noGrp="1"/>
          </p:cNvSpPr>
          <p:nvPr>
            <p:ph idx="1"/>
          </p:nvPr>
        </p:nvSpPr>
        <p:spPr/>
        <p:txBody>
          <a:bodyPr/>
          <a:lstStyle/>
          <a:p>
            <a:r>
              <a:rPr lang="en-US" dirty="0"/>
              <a:t>Stand-alone risk is the risk of each asset held by </a:t>
            </a:r>
            <a:r>
              <a:rPr lang="en-US" dirty="0" smtClean="0"/>
              <a:t>itself.</a:t>
            </a:r>
            <a:endParaRPr lang="en-US" dirty="0"/>
          </a:p>
          <a:p>
            <a:r>
              <a:rPr lang="en-US" dirty="0" smtClean="0"/>
              <a:t>Standard </a:t>
            </a:r>
            <a:r>
              <a:rPr lang="en-US" dirty="0"/>
              <a:t>deviation measures the dispersion of possible </a:t>
            </a:r>
            <a:r>
              <a:rPr lang="en-US" dirty="0" smtClean="0"/>
              <a:t>outcomes.</a:t>
            </a:r>
          </a:p>
          <a:p>
            <a:r>
              <a:rPr lang="en-US" dirty="0" smtClean="0"/>
              <a:t>For a single asset:</a:t>
            </a:r>
          </a:p>
          <a:p>
            <a:pPr lvl="1"/>
            <a:r>
              <a:rPr lang="en-US" dirty="0" smtClean="0"/>
              <a:t>Stand-alone risk = Standard deviation</a:t>
            </a:r>
          </a:p>
          <a:p>
            <a:endParaRPr lang="en-US" dirty="0" smtClean="0"/>
          </a:p>
          <a:p>
            <a:endParaRPr lang="en-US" dirty="0"/>
          </a:p>
          <a:p>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14</a:t>
            </a:fld>
            <a:endParaRPr lang="en-US" dirty="0"/>
          </a:p>
        </p:txBody>
      </p:sp>
    </p:spTree>
    <p:extLst>
      <p:ext uri="{BB962C8B-B14F-4D97-AF65-F5344CB8AC3E}">
        <p14:creationId xmlns:p14="http://schemas.microsoft.com/office/powerpoint/2010/main" val="840340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Variance (</a:t>
            </a:r>
            <a:r>
              <a:rPr lang="el-GR" sz="3600" dirty="0" smtClean="0"/>
              <a:t>σ</a:t>
            </a:r>
            <a:r>
              <a:rPr lang="en-US" sz="3600" baseline="30000" dirty="0" smtClean="0"/>
              <a:t>2</a:t>
            </a:r>
            <a:r>
              <a:rPr lang="en-US" sz="3600" dirty="0" smtClean="0"/>
              <a:t>) and Standard Deviation </a:t>
            </a:r>
            <a:r>
              <a:rPr lang="en-US" sz="3600" dirty="0"/>
              <a:t>(</a:t>
            </a:r>
            <a:r>
              <a:rPr lang="el-GR" sz="3600" dirty="0" smtClean="0"/>
              <a:t>σ</a:t>
            </a:r>
            <a:r>
              <a:rPr lang="en-US" sz="3600" dirty="0" smtClean="0"/>
              <a:t>) for Discrete Probabilities</a:t>
            </a:r>
            <a:endParaRPr lang="en-US"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14:m>
                  <m:oMathPara xmlns:m="http://schemas.openxmlformats.org/officeDocument/2006/math">
                    <m:oMathParaPr>
                      <m:jc m:val="centerGroup"/>
                    </m:oMathParaPr>
                    <m:oMath xmlns:m="http://schemas.openxmlformats.org/officeDocument/2006/math">
                      <m:sSup>
                        <m:sSupPr>
                          <m:ctrlPr>
                            <a:rPr lang="en-US" b="1" i="1" smtClean="0">
                              <a:solidFill>
                                <a:schemeClr val="tx1"/>
                              </a:solidFill>
                              <a:latin typeface="Cambria Math" panose="02040503050406030204" pitchFamily="18" charset="0"/>
                              <a:ea typeface="Cambria Math"/>
                            </a:rPr>
                          </m:ctrlPr>
                        </m:sSupPr>
                        <m:e>
                          <m:r>
                            <a:rPr lang="en-US" b="1" i="0">
                              <a:solidFill>
                                <a:schemeClr val="tx1"/>
                              </a:solidFill>
                              <a:latin typeface="Cambria Math"/>
                              <a:ea typeface="Cambria Math"/>
                            </a:rPr>
                            <m:t>𝛔</m:t>
                          </m:r>
                        </m:e>
                        <m:sup>
                          <m:r>
                            <a:rPr lang="en-US" b="1" i="0" smtClean="0">
                              <a:solidFill>
                                <a:schemeClr val="tx1"/>
                              </a:solidFill>
                              <a:latin typeface="Cambria Math"/>
                              <a:ea typeface="Cambria Math"/>
                            </a:rPr>
                            <m:t>𝟐</m:t>
                          </m:r>
                        </m:sup>
                      </m:sSup>
                      <m:r>
                        <a:rPr lang="en-US" b="1" i="0" smtClean="0">
                          <a:solidFill>
                            <a:schemeClr val="tx1"/>
                          </a:solidFill>
                          <a:latin typeface="Cambria Math"/>
                          <a:ea typeface="Cambria Math"/>
                        </a:rPr>
                        <m:t>= </m:t>
                      </m:r>
                      <m:nary>
                        <m:naryPr>
                          <m:chr m:val="∑"/>
                          <m:ctrlPr>
                            <a:rPr lang="en-US" b="1" i="1" smtClean="0">
                              <a:solidFill>
                                <a:schemeClr val="tx1"/>
                              </a:solidFill>
                              <a:latin typeface="Cambria Math" panose="02040503050406030204" pitchFamily="18" charset="0"/>
                              <a:ea typeface="Cambria Math"/>
                            </a:rPr>
                          </m:ctrlPr>
                        </m:naryPr>
                        <m:sub>
                          <m:r>
                            <m:rPr>
                              <m:brk m:alnAt="23"/>
                            </m:rPr>
                            <a:rPr lang="en-US" b="1" i="0" smtClean="0">
                              <a:solidFill>
                                <a:schemeClr val="tx1"/>
                              </a:solidFill>
                              <a:latin typeface="Cambria Math"/>
                            </a:rPr>
                            <m:t>𝐢</m:t>
                          </m:r>
                          <m:r>
                            <a:rPr lang="en-US" b="1" i="0" smtClean="0">
                              <a:solidFill>
                                <a:schemeClr val="tx1"/>
                              </a:solidFill>
                              <a:latin typeface="Cambria Math"/>
                            </a:rPr>
                            <m:t>=</m:t>
                          </m:r>
                          <m:r>
                            <a:rPr lang="en-US" b="1" i="0" smtClean="0">
                              <a:solidFill>
                                <a:schemeClr val="tx1"/>
                              </a:solidFill>
                              <a:latin typeface="Cambria Math"/>
                            </a:rPr>
                            <m:t>𝟏</m:t>
                          </m:r>
                        </m:sub>
                        <m:sup>
                          <m:r>
                            <a:rPr lang="en-US" b="1" i="0" smtClean="0">
                              <a:solidFill>
                                <a:schemeClr val="tx1"/>
                              </a:solidFill>
                              <a:latin typeface="Cambria Math"/>
                            </a:rPr>
                            <m:t>𝐧</m:t>
                          </m:r>
                        </m:sup>
                        <m:e>
                          <m:r>
                            <a:rPr lang="en-US" b="1" i="0" smtClean="0">
                              <a:solidFill>
                                <a:schemeClr val="tx1"/>
                              </a:solidFill>
                              <a:latin typeface="Cambria Math"/>
                            </a:rPr>
                            <m:t> </m:t>
                          </m:r>
                          <m:d>
                            <m:dPr>
                              <m:begChr m:val="["/>
                              <m:endChr m:val="]"/>
                              <m:ctrlPr>
                                <a:rPr lang="en-US" b="1" i="1">
                                  <a:latin typeface="Cambria Math" panose="02040503050406030204" pitchFamily="18" charset="0"/>
                                </a:rPr>
                              </m:ctrlPr>
                            </m:dPr>
                            <m:e>
                              <m:sSup>
                                <m:sSupPr>
                                  <m:ctrlPr>
                                    <a:rPr lang="en-US" b="1" i="1">
                                      <a:latin typeface="Cambria Math" panose="02040503050406030204" pitchFamily="18" charset="0"/>
                                      <a:ea typeface="Cambria Math"/>
                                    </a:rPr>
                                  </m:ctrlPr>
                                </m:sSupPr>
                                <m:e>
                                  <m:sSub>
                                    <m:sSubPr>
                                      <m:ctrlPr>
                                        <a:rPr lang="en-US" b="1" i="1">
                                          <a:latin typeface="Cambria Math" panose="02040503050406030204" pitchFamily="18" charset="0"/>
                                          <a:ea typeface="Cambria Math"/>
                                        </a:rPr>
                                      </m:ctrlPr>
                                    </m:sSubPr>
                                    <m:e>
                                      <m:r>
                                        <a:rPr lang="en-US" b="1">
                                          <a:latin typeface="Cambria Math"/>
                                          <a:ea typeface="Cambria Math"/>
                                        </a:rPr>
                                        <m:t>𝐩</m:t>
                                      </m:r>
                                    </m:e>
                                    <m:sub>
                                      <m:r>
                                        <a:rPr lang="en-US" b="1">
                                          <a:latin typeface="Cambria Math"/>
                                          <a:ea typeface="Cambria Math"/>
                                        </a:rPr>
                                        <m:t>𝐢</m:t>
                                      </m:r>
                                    </m:sub>
                                  </m:sSub>
                                  <m:d>
                                    <m:dPr>
                                      <m:ctrlPr>
                                        <a:rPr lang="en-US" b="1" i="1">
                                          <a:latin typeface="Cambria Math" panose="02040503050406030204" pitchFamily="18" charset="0"/>
                                        </a:rPr>
                                      </m:ctrlPr>
                                    </m:dPr>
                                    <m:e>
                                      <m:sSub>
                                        <m:sSubPr>
                                          <m:ctrlPr>
                                            <a:rPr lang="en-US" b="1" i="1">
                                              <a:latin typeface="Cambria Math" panose="02040503050406030204" pitchFamily="18" charset="0"/>
                                            </a:rPr>
                                          </m:ctrlPr>
                                        </m:sSubPr>
                                        <m:e>
                                          <m:r>
                                            <a:rPr lang="en-US" b="1">
                                              <a:latin typeface="Cambria Math"/>
                                            </a:rPr>
                                            <m:t>𝐫</m:t>
                                          </m:r>
                                        </m:e>
                                        <m:sub>
                                          <m:r>
                                            <a:rPr lang="en-US" b="1">
                                              <a:latin typeface="Cambria Math"/>
                                            </a:rPr>
                                            <m:t>𝐢</m:t>
                                          </m:r>
                                        </m:sub>
                                      </m:sSub>
                                      <m:r>
                                        <a:rPr lang="en-US" b="1">
                                          <a:latin typeface="Cambria Math"/>
                                        </a:rPr>
                                        <m:t> − </m:t>
                                      </m:r>
                                      <m:acc>
                                        <m:accPr>
                                          <m:chr m:val="̂"/>
                                          <m:ctrlPr>
                                            <a:rPr lang="en-US" b="1" i="1">
                                              <a:latin typeface="Cambria Math" panose="02040503050406030204" pitchFamily="18" charset="0"/>
                                              <a:ea typeface="Cambria Math"/>
                                            </a:rPr>
                                          </m:ctrlPr>
                                        </m:accPr>
                                        <m:e>
                                          <m:r>
                                            <a:rPr lang="en-US" b="1">
                                              <a:latin typeface="Cambria Math"/>
                                              <a:ea typeface="Cambria Math"/>
                                            </a:rPr>
                                            <m:t>𝐫</m:t>
                                          </m:r>
                                        </m:e>
                                      </m:acc>
                                    </m:e>
                                  </m:d>
                                </m:e>
                                <m:sup>
                                  <m:r>
                                    <a:rPr lang="en-US" b="1">
                                      <a:latin typeface="Cambria Math"/>
                                    </a:rPr>
                                    <m:t>𝟐</m:t>
                                  </m:r>
                                </m:sup>
                              </m:sSup>
                            </m:e>
                          </m:d>
                          <m:r>
                            <a:rPr lang="en-US" b="1" i="0" smtClean="0">
                              <a:latin typeface="Cambria Math"/>
                            </a:rPr>
                            <m:t> </m:t>
                          </m:r>
                        </m:e>
                      </m:nary>
                    </m:oMath>
                  </m:oMathPara>
                </a14:m>
                <a:endParaRPr lang="en-US" b="1" dirty="0" smtClean="0"/>
              </a:p>
              <a:p>
                <a:endParaRPr lang="en-US" b="1" dirty="0" smtClean="0"/>
              </a:p>
              <a:p>
                <a:pPr marL="0" indent="0">
                  <a:buNone/>
                </a:pPr>
                <a14:m>
                  <m:oMathPara xmlns:m="http://schemas.openxmlformats.org/officeDocument/2006/math">
                    <m:oMathParaPr>
                      <m:jc m:val="centerGroup"/>
                    </m:oMathParaPr>
                    <m:oMath xmlns:m="http://schemas.openxmlformats.org/officeDocument/2006/math">
                      <m:r>
                        <a:rPr lang="en-US" b="1" i="0" smtClean="0">
                          <a:latin typeface="Cambria Math"/>
                          <a:ea typeface="Cambria Math"/>
                        </a:rPr>
                        <m:t>𝛔</m:t>
                      </m:r>
                      <m:r>
                        <a:rPr lang="en-US" b="1" i="0">
                          <a:latin typeface="Cambria Math"/>
                          <a:ea typeface="Cambria Math"/>
                        </a:rPr>
                        <m:t>= </m:t>
                      </m:r>
                      <m:rad>
                        <m:radPr>
                          <m:degHide m:val="on"/>
                          <m:ctrlPr>
                            <a:rPr lang="en-US" b="1" i="1" smtClean="0">
                              <a:latin typeface="Cambria Math" panose="02040503050406030204" pitchFamily="18" charset="0"/>
                              <a:ea typeface="Cambria Math"/>
                            </a:rPr>
                          </m:ctrlPr>
                        </m:radPr>
                        <m:deg/>
                        <m:e>
                          <m:nary>
                            <m:naryPr>
                              <m:chr m:val="∑"/>
                              <m:ctrlPr>
                                <a:rPr lang="en-US" b="1" i="1">
                                  <a:latin typeface="Cambria Math" panose="02040503050406030204" pitchFamily="18" charset="0"/>
                                  <a:ea typeface="Cambria Math"/>
                                </a:rPr>
                              </m:ctrlPr>
                            </m:naryPr>
                            <m:sub>
                              <m:r>
                                <m:rPr>
                                  <m:brk m:alnAt="23"/>
                                </m:rPr>
                                <a:rPr lang="en-US" b="1" i="0">
                                  <a:latin typeface="Cambria Math"/>
                                </a:rPr>
                                <m:t>𝐢</m:t>
                              </m:r>
                              <m:r>
                                <a:rPr lang="en-US" b="1" i="0">
                                  <a:latin typeface="Cambria Math"/>
                                </a:rPr>
                                <m:t>=</m:t>
                              </m:r>
                              <m:r>
                                <a:rPr lang="en-US" b="1" i="0">
                                  <a:latin typeface="Cambria Math"/>
                                </a:rPr>
                                <m:t>𝟏</m:t>
                              </m:r>
                            </m:sub>
                            <m:sup>
                              <m:r>
                                <a:rPr lang="en-US" b="1" i="0">
                                  <a:latin typeface="Cambria Math"/>
                                </a:rPr>
                                <m:t>𝐧</m:t>
                              </m:r>
                            </m:sup>
                            <m:e>
                              <m:r>
                                <a:rPr lang="en-US" b="1" i="0">
                                  <a:latin typeface="Cambria Math"/>
                                </a:rPr>
                                <m:t> </m:t>
                              </m:r>
                              <m:d>
                                <m:dPr>
                                  <m:begChr m:val="["/>
                                  <m:endChr m:val="]"/>
                                  <m:ctrlPr>
                                    <a:rPr lang="en-US" b="1" i="1">
                                      <a:latin typeface="Cambria Math" panose="02040503050406030204" pitchFamily="18" charset="0"/>
                                    </a:rPr>
                                  </m:ctrlPr>
                                </m:dPr>
                                <m:e>
                                  <m:sSup>
                                    <m:sSupPr>
                                      <m:ctrlPr>
                                        <a:rPr lang="en-US" b="1" i="1">
                                          <a:latin typeface="Cambria Math" panose="02040503050406030204" pitchFamily="18" charset="0"/>
                                          <a:ea typeface="Cambria Math"/>
                                        </a:rPr>
                                      </m:ctrlPr>
                                    </m:sSupPr>
                                    <m:e>
                                      <m:sSub>
                                        <m:sSubPr>
                                          <m:ctrlPr>
                                            <a:rPr lang="en-US" b="1" i="1">
                                              <a:latin typeface="Cambria Math" panose="02040503050406030204" pitchFamily="18" charset="0"/>
                                              <a:ea typeface="Cambria Math"/>
                                            </a:rPr>
                                          </m:ctrlPr>
                                        </m:sSubPr>
                                        <m:e>
                                          <m:r>
                                            <a:rPr lang="en-US" b="1" i="0">
                                              <a:latin typeface="Cambria Math"/>
                                              <a:ea typeface="Cambria Math"/>
                                            </a:rPr>
                                            <m:t>𝐩</m:t>
                                          </m:r>
                                        </m:e>
                                        <m:sub>
                                          <m:r>
                                            <a:rPr lang="en-US" b="1" i="0">
                                              <a:latin typeface="Cambria Math"/>
                                              <a:ea typeface="Cambria Math"/>
                                            </a:rPr>
                                            <m:t>𝐢</m:t>
                                          </m:r>
                                        </m:sub>
                                      </m:sSub>
                                      <m:d>
                                        <m:dPr>
                                          <m:ctrlPr>
                                            <a:rPr lang="en-US" b="1" i="1">
                                              <a:latin typeface="Cambria Math" panose="02040503050406030204" pitchFamily="18" charset="0"/>
                                            </a:rPr>
                                          </m:ctrlPr>
                                        </m:dPr>
                                        <m:e>
                                          <m:sSub>
                                            <m:sSubPr>
                                              <m:ctrlPr>
                                                <a:rPr lang="en-US" b="1" i="1">
                                                  <a:latin typeface="Cambria Math" panose="02040503050406030204" pitchFamily="18" charset="0"/>
                                                </a:rPr>
                                              </m:ctrlPr>
                                            </m:sSubPr>
                                            <m:e>
                                              <m:r>
                                                <a:rPr lang="en-US" b="1" i="0">
                                                  <a:latin typeface="Cambria Math"/>
                                                </a:rPr>
                                                <m:t>𝐫</m:t>
                                              </m:r>
                                            </m:e>
                                            <m:sub>
                                              <m:r>
                                                <a:rPr lang="en-US" b="1" i="0">
                                                  <a:latin typeface="Cambria Math"/>
                                                </a:rPr>
                                                <m:t>𝐢</m:t>
                                              </m:r>
                                            </m:sub>
                                          </m:sSub>
                                          <m:r>
                                            <a:rPr lang="en-US" b="1" i="0">
                                              <a:latin typeface="Cambria Math"/>
                                            </a:rPr>
                                            <m:t> − </m:t>
                                          </m:r>
                                          <m:acc>
                                            <m:accPr>
                                              <m:chr m:val="̂"/>
                                              <m:ctrlPr>
                                                <a:rPr lang="en-US" b="1" i="1">
                                                  <a:latin typeface="Cambria Math" panose="02040503050406030204" pitchFamily="18" charset="0"/>
                                                  <a:ea typeface="Cambria Math"/>
                                                </a:rPr>
                                              </m:ctrlPr>
                                            </m:accPr>
                                            <m:e>
                                              <m:r>
                                                <a:rPr lang="en-US" b="1" i="0">
                                                  <a:latin typeface="Cambria Math"/>
                                                  <a:ea typeface="Cambria Math"/>
                                                </a:rPr>
                                                <m:t>𝐫</m:t>
                                              </m:r>
                                            </m:e>
                                          </m:acc>
                                        </m:e>
                                      </m:d>
                                    </m:e>
                                    <m:sup>
                                      <m:r>
                                        <a:rPr lang="en-US" b="1" i="0">
                                          <a:latin typeface="Cambria Math"/>
                                        </a:rPr>
                                        <m:t>𝟐</m:t>
                                      </m:r>
                                    </m:sup>
                                  </m:sSup>
                                </m:e>
                              </m:d>
                              <m:r>
                                <a:rPr lang="en-US" b="1" i="0">
                                  <a:latin typeface="Cambria Math"/>
                                </a:rPr>
                                <m:t> </m:t>
                              </m:r>
                            </m:e>
                          </m:nary>
                        </m:e>
                      </m:rad>
                    </m:oMath>
                  </m:oMathPara>
                </a14:m>
                <a:endParaRPr lang="en-US"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12A21A09-F6D9-4CB2-B28F-70A9AB2C84DB}" type="slidenum">
              <a:rPr lang="en-US" smtClean="0"/>
              <a:pPr/>
              <a:t>15</a:t>
            </a:fld>
            <a:endParaRPr lang="en-US" dirty="0"/>
          </a:p>
        </p:txBody>
      </p:sp>
    </p:spTree>
    <p:extLst>
      <p:ext uri="{BB962C8B-B14F-4D97-AF65-F5344CB8AC3E}">
        <p14:creationId xmlns:p14="http://schemas.microsoft.com/office/powerpoint/2010/main" val="2544129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noFill/>
        </p:spPr>
        <p:txBody>
          <a:bodyPr/>
          <a:lstStyle/>
          <a:p>
            <a:pPr>
              <a:defRPr/>
            </a:pPr>
            <a:fld id="{48DDBD67-3039-463C-BC4F-A96AD6F1F9C8}" type="slidenum">
              <a:rPr lang="en-US">
                <a:latin typeface="+mn-lt"/>
              </a:rPr>
              <a:pPr>
                <a:defRPr/>
              </a:pPr>
              <a:t>16</a:t>
            </a:fld>
            <a:endParaRPr lang="en-US" dirty="0">
              <a:latin typeface="+mn-lt"/>
            </a:endParaRPr>
          </a:p>
        </p:txBody>
      </p:sp>
      <mc:AlternateContent xmlns:mc="http://schemas.openxmlformats.org/markup-compatibility/2006" xmlns:a14="http://schemas.microsoft.com/office/drawing/2010/main">
        <mc:Choice Requires="a14">
          <p:sp>
            <p:nvSpPr>
              <p:cNvPr id="19459" name="Text Box 17"/>
              <p:cNvSpPr txBox="1">
                <a:spLocks noChangeArrowheads="1"/>
              </p:cNvSpPr>
              <p:nvPr/>
            </p:nvSpPr>
            <p:spPr bwMode="auto">
              <a:xfrm>
                <a:off x="1066800" y="2057400"/>
                <a:ext cx="7162800" cy="4588692"/>
              </a:xfrm>
              <a:prstGeom prst="rect">
                <a:avLst/>
              </a:prstGeom>
              <a:noFill/>
              <a:ln w="12700">
                <a:noFill/>
                <a:miter lim="800000"/>
                <a:headEnd/>
                <a:tailEnd/>
              </a:ln>
            </p:spPr>
            <p:txBody>
              <a:bodyPr wrap="square">
                <a:spAutoFit/>
              </a:bodyPr>
              <a:lstStyle/>
              <a:p>
                <a:r>
                  <a:rPr lang="en-US" sz="3200" dirty="0" smtClean="0">
                    <a:latin typeface="Cambria Math" pitchFamily="18" charset="0"/>
                    <a:ea typeface="Cambria Math" pitchFamily="18" charset="0"/>
                    <a:sym typeface="Symbol" pitchFamily="18" charset="2"/>
                  </a:rPr>
                  <a:t>  </a:t>
                </a:r>
                <a:r>
                  <a:rPr lang="el-GR" sz="3200" dirty="0" smtClean="0">
                    <a:latin typeface="Cambria Math" pitchFamily="18" charset="0"/>
                    <a:ea typeface="Cambria Math" pitchFamily="18" charset="0"/>
                    <a:sym typeface="Symbol" pitchFamily="18" charset="2"/>
                  </a:rPr>
                  <a:t>σ</a:t>
                </a:r>
                <a:r>
                  <a:rPr lang="en-US" sz="3200" baseline="30000" dirty="0" smtClean="0">
                    <a:latin typeface="Cambria Math" pitchFamily="18" charset="0"/>
                    <a:ea typeface="Cambria Math" pitchFamily="18" charset="0"/>
                    <a:sym typeface="Symbol" pitchFamily="18" charset="2"/>
                  </a:rPr>
                  <a:t>2</a:t>
                </a:r>
                <a:r>
                  <a:rPr lang="en-US" sz="3200" dirty="0" smtClean="0">
                    <a:latin typeface="Cambria Math" pitchFamily="18" charset="0"/>
                    <a:ea typeface="Cambria Math" pitchFamily="18" charset="0"/>
                    <a:sym typeface="Symbol" pitchFamily="18" charset="2"/>
                  </a:rPr>
                  <a:t> =    0.10 </a:t>
                </a:r>
                <a:r>
                  <a:rPr lang="en-US" sz="3200" dirty="0">
                    <a:latin typeface="Cambria Math" pitchFamily="18" charset="0"/>
                    <a:ea typeface="Cambria Math" pitchFamily="18" charset="0"/>
                    <a:sym typeface="Symbol" pitchFamily="18" charset="2"/>
                  </a:rPr>
                  <a:t>(-</a:t>
                </a:r>
                <a:r>
                  <a:rPr lang="en-US" sz="3200" dirty="0" smtClean="0">
                    <a:latin typeface="Cambria Math" pitchFamily="18" charset="0"/>
                    <a:ea typeface="Cambria Math" pitchFamily="18" charset="0"/>
                    <a:sym typeface="Symbol" pitchFamily="18" charset="2"/>
                  </a:rPr>
                  <a:t>0.14 – 0.06)</a:t>
                </a:r>
                <a:r>
                  <a:rPr lang="en-US" sz="3200" baseline="30000" dirty="0" smtClean="0">
                    <a:latin typeface="Cambria Math" pitchFamily="18" charset="0"/>
                    <a:ea typeface="Cambria Math" pitchFamily="18" charset="0"/>
                    <a:sym typeface="Symbol" pitchFamily="18" charset="2"/>
                  </a:rPr>
                  <a:t>2</a:t>
                </a:r>
                <a:endParaRPr lang="en-US" sz="3200" dirty="0" smtClean="0">
                  <a:latin typeface="Cambria Math" pitchFamily="18" charset="0"/>
                  <a:ea typeface="Cambria Math" pitchFamily="18" charset="0"/>
                  <a:sym typeface="Symbol" pitchFamily="18" charset="2"/>
                </a:endParaRPr>
              </a:p>
              <a:p>
                <a:r>
                  <a:rPr lang="en-US" sz="3200" dirty="0">
                    <a:latin typeface="Cambria Math" pitchFamily="18" charset="0"/>
                    <a:ea typeface="Cambria Math" pitchFamily="18" charset="0"/>
                    <a:sym typeface="Symbol" pitchFamily="18" charset="2"/>
                  </a:rPr>
                  <a:t>	+ </a:t>
                </a:r>
                <a:r>
                  <a:rPr lang="en-US" sz="3200" dirty="0" smtClean="0">
                    <a:latin typeface="Cambria Math" pitchFamily="18" charset="0"/>
                    <a:ea typeface="Cambria Math" pitchFamily="18" charset="0"/>
                    <a:sym typeface="Symbol" pitchFamily="18" charset="2"/>
                  </a:rPr>
                  <a:t>0.20 (-0.04 </a:t>
                </a:r>
                <a:r>
                  <a:rPr lang="en-US" sz="3200" dirty="0">
                    <a:latin typeface="Cambria Math" pitchFamily="18" charset="0"/>
                    <a:ea typeface="Cambria Math" pitchFamily="18" charset="0"/>
                    <a:sym typeface="Symbol" pitchFamily="18" charset="2"/>
                  </a:rPr>
                  <a:t>– </a:t>
                </a:r>
                <a:r>
                  <a:rPr lang="en-US" sz="3200" dirty="0" smtClean="0">
                    <a:latin typeface="Cambria Math" pitchFamily="18" charset="0"/>
                    <a:ea typeface="Cambria Math" pitchFamily="18" charset="0"/>
                    <a:sym typeface="Symbol" pitchFamily="18" charset="2"/>
                  </a:rPr>
                  <a:t>0.06)</a:t>
                </a:r>
                <a:r>
                  <a:rPr lang="en-US" sz="3200" baseline="30000" dirty="0" smtClean="0">
                    <a:latin typeface="Cambria Math" pitchFamily="18" charset="0"/>
                    <a:ea typeface="Cambria Math" pitchFamily="18" charset="0"/>
                    <a:sym typeface="Symbol" pitchFamily="18" charset="2"/>
                  </a:rPr>
                  <a:t>2</a:t>
                </a:r>
                <a:endParaRPr lang="en-US" sz="3200" dirty="0">
                  <a:latin typeface="Cambria Math" pitchFamily="18" charset="0"/>
                  <a:ea typeface="Cambria Math" pitchFamily="18" charset="0"/>
                  <a:sym typeface="Symbol" pitchFamily="18" charset="2"/>
                </a:endParaRPr>
              </a:p>
              <a:p>
                <a:r>
                  <a:rPr lang="en-US" sz="3200" dirty="0" smtClean="0">
                    <a:latin typeface="Cambria Math" pitchFamily="18" charset="0"/>
                    <a:ea typeface="Cambria Math" pitchFamily="18" charset="0"/>
                    <a:sym typeface="Symbol" pitchFamily="18" charset="2"/>
                  </a:rPr>
                  <a:t>	+ 0.40 (  0.06 </a:t>
                </a:r>
                <a:r>
                  <a:rPr lang="en-US" sz="3200" dirty="0">
                    <a:latin typeface="Cambria Math" pitchFamily="18" charset="0"/>
                    <a:ea typeface="Cambria Math" pitchFamily="18" charset="0"/>
                    <a:sym typeface="Symbol" pitchFamily="18" charset="2"/>
                  </a:rPr>
                  <a:t>– </a:t>
                </a:r>
                <a:r>
                  <a:rPr lang="en-US" sz="3200" dirty="0" smtClean="0">
                    <a:latin typeface="Cambria Math" pitchFamily="18" charset="0"/>
                    <a:ea typeface="Cambria Math" pitchFamily="18" charset="0"/>
                    <a:sym typeface="Symbol" pitchFamily="18" charset="2"/>
                  </a:rPr>
                  <a:t>0.06)</a:t>
                </a:r>
                <a:r>
                  <a:rPr lang="en-US" sz="3200" baseline="30000" dirty="0" smtClean="0">
                    <a:latin typeface="Cambria Math" pitchFamily="18" charset="0"/>
                    <a:ea typeface="Cambria Math" pitchFamily="18" charset="0"/>
                    <a:sym typeface="Symbol" pitchFamily="18" charset="2"/>
                  </a:rPr>
                  <a:t>2</a:t>
                </a:r>
                <a:endParaRPr lang="en-US" sz="3200" dirty="0" smtClean="0">
                  <a:latin typeface="Cambria Math" pitchFamily="18" charset="0"/>
                  <a:ea typeface="Cambria Math" pitchFamily="18" charset="0"/>
                  <a:sym typeface="Symbol" pitchFamily="18" charset="2"/>
                </a:endParaRPr>
              </a:p>
              <a:p>
                <a:r>
                  <a:rPr lang="en-US" sz="3200" dirty="0">
                    <a:latin typeface="Cambria Math" pitchFamily="18" charset="0"/>
                    <a:ea typeface="Cambria Math" pitchFamily="18" charset="0"/>
                    <a:sym typeface="Symbol" pitchFamily="18" charset="2"/>
                  </a:rPr>
                  <a:t>	+ </a:t>
                </a:r>
                <a:r>
                  <a:rPr lang="en-US" sz="3200" dirty="0" smtClean="0">
                    <a:latin typeface="Cambria Math" pitchFamily="18" charset="0"/>
                    <a:ea typeface="Cambria Math" pitchFamily="18" charset="0"/>
                    <a:sym typeface="Symbol" pitchFamily="18" charset="2"/>
                  </a:rPr>
                  <a:t>0.20 (  0.16 </a:t>
                </a:r>
                <a:r>
                  <a:rPr lang="en-US" sz="3200" dirty="0">
                    <a:latin typeface="Cambria Math" pitchFamily="18" charset="0"/>
                    <a:ea typeface="Cambria Math" pitchFamily="18" charset="0"/>
                    <a:sym typeface="Symbol" pitchFamily="18" charset="2"/>
                  </a:rPr>
                  <a:t>– </a:t>
                </a:r>
                <a:r>
                  <a:rPr lang="en-US" sz="3200" dirty="0" smtClean="0">
                    <a:latin typeface="Cambria Math" pitchFamily="18" charset="0"/>
                    <a:ea typeface="Cambria Math" pitchFamily="18" charset="0"/>
                    <a:sym typeface="Symbol" pitchFamily="18" charset="2"/>
                  </a:rPr>
                  <a:t>0.06)</a:t>
                </a:r>
                <a:r>
                  <a:rPr lang="en-US" sz="3200" baseline="30000" dirty="0" smtClean="0">
                    <a:latin typeface="Cambria Math" pitchFamily="18" charset="0"/>
                    <a:ea typeface="Cambria Math" pitchFamily="18" charset="0"/>
                    <a:sym typeface="Symbol" pitchFamily="18" charset="2"/>
                  </a:rPr>
                  <a:t>2</a:t>
                </a:r>
                <a:endParaRPr lang="en-US" sz="3200" dirty="0">
                  <a:latin typeface="Cambria Math" pitchFamily="18" charset="0"/>
                  <a:ea typeface="Cambria Math" pitchFamily="18" charset="0"/>
                  <a:sym typeface="Symbol" pitchFamily="18" charset="2"/>
                </a:endParaRPr>
              </a:p>
              <a:p>
                <a:r>
                  <a:rPr lang="en-US" sz="3200" dirty="0">
                    <a:latin typeface="Cambria Math" pitchFamily="18" charset="0"/>
                    <a:ea typeface="Cambria Math" pitchFamily="18" charset="0"/>
                    <a:sym typeface="Symbol" pitchFamily="18" charset="2"/>
                  </a:rPr>
                  <a:t> </a:t>
                </a:r>
                <a:r>
                  <a:rPr lang="en-US" sz="3200" dirty="0" smtClean="0">
                    <a:latin typeface="Cambria Math" pitchFamily="18" charset="0"/>
                    <a:ea typeface="Cambria Math" pitchFamily="18" charset="0"/>
                    <a:sym typeface="Symbol" pitchFamily="18" charset="2"/>
                  </a:rPr>
                  <a:t>	+ 0.10 (  0.26 </a:t>
                </a:r>
                <a:r>
                  <a:rPr lang="en-US" sz="3200" dirty="0">
                    <a:latin typeface="Cambria Math" pitchFamily="18" charset="0"/>
                    <a:ea typeface="Cambria Math" pitchFamily="18" charset="0"/>
                    <a:sym typeface="Symbol" pitchFamily="18" charset="2"/>
                  </a:rPr>
                  <a:t>– </a:t>
                </a:r>
                <a:r>
                  <a:rPr lang="en-US" sz="3200" dirty="0" smtClean="0">
                    <a:latin typeface="Cambria Math" pitchFamily="18" charset="0"/>
                    <a:ea typeface="Cambria Math" pitchFamily="18" charset="0"/>
                    <a:sym typeface="Symbol" pitchFamily="18" charset="2"/>
                  </a:rPr>
                  <a:t>0.06)</a:t>
                </a:r>
                <a:r>
                  <a:rPr lang="en-US" sz="3200" baseline="30000" dirty="0" smtClean="0">
                    <a:latin typeface="Cambria Math" pitchFamily="18" charset="0"/>
                    <a:ea typeface="Cambria Math" pitchFamily="18" charset="0"/>
                    <a:sym typeface="Symbol" pitchFamily="18" charset="2"/>
                  </a:rPr>
                  <a:t>2</a:t>
                </a:r>
                <a:endParaRPr lang="en-US" sz="3200" dirty="0">
                  <a:latin typeface="Cambria Math" pitchFamily="18" charset="0"/>
                  <a:ea typeface="Cambria Math" pitchFamily="18" charset="0"/>
                  <a:sym typeface="Symbol" pitchFamily="18" charset="2"/>
                </a:endParaRPr>
              </a:p>
              <a:p>
                <a:r>
                  <a:rPr lang="en-US" sz="3200" dirty="0">
                    <a:latin typeface="Cambria Math" pitchFamily="18" charset="0"/>
                    <a:ea typeface="Cambria Math" pitchFamily="18" charset="0"/>
                    <a:sym typeface="Symbol" pitchFamily="18" charset="2"/>
                  </a:rPr>
                  <a:t> </a:t>
                </a:r>
                <a:r>
                  <a:rPr lang="el-GR" sz="3200" b="1" dirty="0">
                    <a:solidFill>
                      <a:schemeClr val="tx2"/>
                    </a:solidFill>
                    <a:latin typeface="Cambria Math" pitchFamily="18" charset="0"/>
                    <a:ea typeface="Cambria Math" pitchFamily="18" charset="0"/>
                    <a:sym typeface="Symbol" pitchFamily="18" charset="2"/>
                  </a:rPr>
                  <a:t>σ</a:t>
                </a:r>
                <a:r>
                  <a:rPr lang="en-US" sz="3200" b="1" baseline="30000" dirty="0" smtClean="0">
                    <a:solidFill>
                      <a:schemeClr val="tx2"/>
                    </a:solidFill>
                    <a:latin typeface="Cambria Math" pitchFamily="18" charset="0"/>
                    <a:ea typeface="Cambria Math" pitchFamily="18" charset="0"/>
                    <a:sym typeface="Symbol" pitchFamily="18" charset="2"/>
                  </a:rPr>
                  <a:t>2</a:t>
                </a:r>
                <a:r>
                  <a:rPr lang="en-US" sz="3200" b="1" dirty="0" smtClean="0">
                    <a:solidFill>
                      <a:schemeClr val="tx2"/>
                    </a:solidFill>
                    <a:latin typeface="Cambria Math" pitchFamily="18" charset="0"/>
                    <a:ea typeface="Cambria Math" pitchFamily="18" charset="0"/>
                    <a:sym typeface="Symbol" pitchFamily="18" charset="2"/>
                  </a:rPr>
                  <a:t> =  0.0120</a:t>
                </a:r>
              </a:p>
              <a:p>
                <a:endParaRPr lang="en-US" sz="2400" dirty="0" smtClean="0">
                  <a:latin typeface="Cambria Math" pitchFamily="18" charset="0"/>
                  <a:ea typeface="Cambria Math" pitchFamily="18" charset="0"/>
                  <a:sym typeface="Symbol" pitchFamily="18" charset="2"/>
                </a:endParaRPr>
              </a:p>
              <a:p>
                <a:r>
                  <a:rPr lang="el-GR" sz="3200" dirty="0" smtClean="0">
                    <a:latin typeface="Cambria Math" pitchFamily="18" charset="0"/>
                    <a:ea typeface="Cambria Math" pitchFamily="18" charset="0"/>
                    <a:sym typeface="Symbol" pitchFamily="18" charset="2"/>
                  </a:rPr>
                  <a:t>σ</a:t>
                </a:r>
                <a:r>
                  <a:rPr lang="en-US" sz="3200" dirty="0" smtClean="0">
                    <a:latin typeface="Cambria Math" pitchFamily="18" charset="0"/>
                    <a:ea typeface="Cambria Math" pitchFamily="18" charset="0"/>
                    <a:sym typeface="Symbol" pitchFamily="18" charset="2"/>
                  </a:rPr>
                  <a:t> =  </a:t>
                </a:r>
                <a14:m>
                  <m:oMath xmlns:m="http://schemas.openxmlformats.org/officeDocument/2006/math">
                    <m:rad>
                      <m:radPr>
                        <m:degHide m:val="on"/>
                        <m:ctrlPr>
                          <a:rPr lang="en-US" sz="3200" i="1" smtClean="0">
                            <a:latin typeface="Cambria Math" panose="02040503050406030204" pitchFamily="18" charset="0"/>
                            <a:ea typeface="Cambria Math" pitchFamily="18" charset="0"/>
                            <a:sym typeface="Symbol" pitchFamily="18" charset="2"/>
                          </a:rPr>
                        </m:ctrlPr>
                      </m:radPr>
                      <m:deg/>
                      <m:e>
                        <m:sSup>
                          <m:sSupPr>
                            <m:ctrlPr>
                              <a:rPr lang="en-US" sz="3200" i="1" smtClean="0">
                                <a:latin typeface="Cambria Math" panose="02040503050406030204" pitchFamily="18" charset="0"/>
                                <a:ea typeface="Cambria Math" pitchFamily="18" charset="0"/>
                                <a:sym typeface="Symbol" pitchFamily="18" charset="2"/>
                              </a:rPr>
                            </m:ctrlPr>
                          </m:sSupPr>
                          <m:e>
                            <m:r>
                              <m:rPr>
                                <m:sty m:val="p"/>
                              </m:rPr>
                              <a:rPr lang="en-US" sz="3200" i="0" smtClean="0">
                                <a:latin typeface="Cambria Math"/>
                                <a:ea typeface="Cambria Math"/>
                                <a:sym typeface="Symbol" pitchFamily="18" charset="2"/>
                              </a:rPr>
                              <m:t>σ</m:t>
                            </m:r>
                          </m:e>
                          <m:sup>
                            <m:r>
                              <a:rPr lang="en-US" sz="3200" b="0" i="0" smtClean="0">
                                <a:latin typeface="Cambria Math"/>
                                <a:ea typeface="Cambria Math" pitchFamily="18" charset="0"/>
                                <a:sym typeface="Symbol" pitchFamily="18" charset="2"/>
                              </a:rPr>
                              <m:t>2</m:t>
                            </m:r>
                          </m:sup>
                        </m:sSup>
                      </m:e>
                    </m:rad>
                    <m:r>
                      <a:rPr lang="en-US" sz="3200" b="0" i="0" smtClean="0">
                        <a:latin typeface="Cambria Math"/>
                        <a:ea typeface="Cambria Math" pitchFamily="18" charset="0"/>
                        <a:sym typeface="Symbol" pitchFamily="18" charset="2"/>
                      </a:rPr>
                      <m:t>=</m:t>
                    </m:r>
                    <m:rad>
                      <m:radPr>
                        <m:degHide m:val="on"/>
                        <m:ctrlPr>
                          <a:rPr lang="en-US" sz="3200" i="1">
                            <a:latin typeface="Cambria Math" panose="02040503050406030204" pitchFamily="18" charset="0"/>
                            <a:ea typeface="Cambria Math" pitchFamily="18" charset="0"/>
                            <a:sym typeface="Symbol" pitchFamily="18" charset="2"/>
                          </a:rPr>
                        </m:ctrlPr>
                      </m:radPr>
                      <m:deg/>
                      <m:e>
                        <m:r>
                          <a:rPr lang="en-US" sz="3200" b="0" i="0" smtClean="0">
                            <a:latin typeface="Cambria Math"/>
                            <a:ea typeface="Cambria Math" pitchFamily="18" charset="0"/>
                            <a:sym typeface="Symbol" pitchFamily="18" charset="2"/>
                          </a:rPr>
                          <m:t>.0120</m:t>
                        </m:r>
                      </m:e>
                    </m:rad>
                  </m:oMath>
                </a14:m>
                <a:endParaRPr lang="en-US" sz="3200" dirty="0" smtClean="0">
                  <a:latin typeface="Cambria Math" pitchFamily="18" charset="0"/>
                  <a:ea typeface="Cambria Math" pitchFamily="18" charset="0"/>
                  <a:sym typeface="Symbol" pitchFamily="18" charset="2"/>
                </a:endParaRPr>
              </a:p>
              <a:p>
                <a:r>
                  <a:rPr lang="el-GR" sz="3200" b="1" dirty="0" smtClean="0">
                    <a:solidFill>
                      <a:schemeClr val="tx2"/>
                    </a:solidFill>
                    <a:latin typeface="Cambria Math" pitchFamily="18" charset="0"/>
                    <a:ea typeface="Cambria Math" pitchFamily="18" charset="0"/>
                    <a:sym typeface="Symbol" pitchFamily="18" charset="2"/>
                  </a:rPr>
                  <a:t>σ</a:t>
                </a:r>
                <a:r>
                  <a:rPr lang="en-US" sz="3200" b="1" dirty="0" smtClean="0">
                    <a:solidFill>
                      <a:schemeClr val="tx2"/>
                    </a:solidFill>
                    <a:latin typeface="Cambria Math" pitchFamily="18" charset="0"/>
                    <a:ea typeface="Cambria Math" pitchFamily="18" charset="0"/>
                    <a:sym typeface="Symbol" pitchFamily="18" charset="2"/>
                  </a:rPr>
                  <a:t> = 0.1095 = 10.95%</a:t>
                </a:r>
                <a:endParaRPr lang="en-US" sz="3200" b="1" dirty="0">
                  <a:solidFill>
                    <a:schemeClr val="tx2"/>
                  </a:solidFill>
                  <a:latin typeface="Cambria Math" pitchFamily="18" charset="0"/>
                  <a:ea typeface="Cambria Math" pitchFamily="18" charset="0"/>
                </a:endParaRPr>
              </a:p>
            </p:txBody>
          </p:sp>
        </mc:Choice>
        <mc:Fallback xmlns="">
          <p:sp>
            <p:nvSpPr>
              <p:cNvPr id="19459" name="Text Box 17"/>
              <p:cNvSpPr txBox="1">
                <a:spLocks noRot="1" noChangeAspect="1" noMove="1" noResize="1" noEditPoints="1" noAdjustHandles="1" noChangeArrowheads="1" noChangeShapeType="1" noTextEdit="1"/>
              </p:cNvSpPr>
              <p:nvPr/>
            </p:nvSpPr>
            <p:spPr bwMode="auto">
              <a:xfrm>
                <a:off x="1066800" y="2057400"/>
                <a:ext cx="7162800" cy="4588692"/>
              </a:xfrm>
              <a:prstGeom prst="rect">
                <a:avLst/>
              </a:prstGeom>
              <a:blipFill rotWithShape="1">
                <a:blip r:embed="rId3" cstate="print"/>
                <a:stretch>
                  <a:fillRect l="-2128" t="-1729" b="-665"/>
                </a:stretch>
              </a:blipFill>
              <a:ln w="12700">
                <a:noFill/>
                <a:miter lim="800000"/>
                <a:headEnd/>
                <a:tailEnd/>
              </a:ln>
            </p:spPr>
            <p:txBody>
              <a:bodyPr/>
              <a:lstStyle/>
              <a:p>
                <a:r>
                  <a:rPr lang="en-US">
                    <a:noFill/>
                  </a:rPr>
                  <a:t> </a:t>
                </a:r>
              </a:p>
            </p:txBody>
          </p:sp>
        </mc:Fallback>
      </mc:AlternateContent>
      <p:sp>
        <p:nvSpPr>
          <p:cNvPr id="19460" name="Rectangle 19"/>
          <p:cNvSpPr>
            <a:spLocks noGrp="1" noChangeArrowheads="1"/>
          </p:cNvSpPr>
          <p:nvPr>
            <p:ph type="title"/>
          </p:nvPr>
        </p:nvSpPr>
        <p:spPr/>
        <p:txBody>
          <a:bodyPr>
            <a:normAutofit fontScale="90000"/>
          </a:bodyPr>
          <a:lstStyle/>
          <a:p>
            <a:r>
              <a:rPr lang="en-US" dirty="0"/>
              <a:t>Standard Deviation of </a:t>
            </a:r>
            <a:r>
              <a:rPr lang="en-US" dirty="0" smtClean="0"/>
              <a:t>the Bond’s Return During the Next Year</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Use </a:t>
            </a:r>
            <a:r>
              <a:rPr lang="en-US" sz="3600" i="1" dirty="0" smtClean="0"/>
              <a:t>Excel</a:t>
            </a:r>
            <a:r>
              <a:rPr lang="en-US" sz="3600" dirty="0" smtClean="0"/>
              <a:t> to Calculate the Variance and Standard Deviation of a Discrete Distribution</a:t>
            </a:r>
            <a:endParaRPr lang="en-US"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017713"/>
                <a:ext cx="8116888" cy="4114800"/>
              </a:xfrm>
            </p:spPr>
            <p:txBody>
              <a:bodyPr/>
              <a:lstStyle/>
              <a:p>
                <a:pPr marL="0" indent="0">
                  <a:buNone/>
                </a:pPr>
                <a14:m>
                  <m:oMath xmlns:m="http://schemas.openxmlformats.org/officeDocument/2006/math">
                    <m:sSup>
                      <m:sSupPr>
                        <m:ctrlPr>
                          <a:rPr lang="en-US" sz="2400" b="1" i="1">
                            <a:latin typeface="Cambria Math" panose="02040503050406030204" pitchFamily="18" charset="0"/>
                            <a:ea typeface="Cambria Math"/>
                          </a:rPr>
                        </m:ctrlPr>
                      </m:sSupPr>
                      <m:e>
                        <m:r>
                          <a:rPr lang="en-US" sz="2400" b="1">
                            <a:latin typeface="Cambria Math"/>
                            <a:ea typeface="Cambria Math"/>
                          </a:rPr>
                          <m:t>𝛔</m:t>
                        </m:r>
                      </m:e>
                      <m:sup>
                        <m:r>
                          <a:rPr lang="en-US" sz="2400" b="1">
                            <a:latin typeface="Cambria Math"/>
                            <a:ea typeface="Cambria Math"/>
                          </a:rPr>
                          <m:t>𝟐</m:t>
                        </m:r>
                      </m:sup>
                    </m:sSup>
                  </m:oMath>
                </a14:m>
                <a:r>
                  <a:rPr lang="en-US" sz="2400" dirty="0" smtClean="0"/>
                  <a:t> = SUMPRODUCT(Probabilities,Returns−</a:t>
                </a:r>
                <a:r>
                  <a:rPr lang="en-US" sz="2400" b="1" dirty="0">
                    <a:ea typeface="Cambria Math"/>
                  </a:rPr>
                  <a:t> </a:t>
                </a:r>
                <a14:m>
                  <m:oMath xmlns:m="http://schemas.openxmlformats.org/officeDocument/2006/math">
                    <m:acc>
                      <m:accPr>
                        <m:chr m:val="̂"/>
                        <m:ctrlPr>
                          <a:rPr lang="en-US" sz="2400" b="1" i="1">
                            <a:latin typeface="Cambria Math" panose="02040503050406030204" pitchFamily="18" charset="0"/>
                            <a:ea typeface="Cambria Math"/>
                          </a:rPr>
                        </m:ctrlPr>
                      </m:accPr>
                      <m:e>
                        <m:r>
                          <a:rPr lang="en-US" sz="2400" b="1">
                            <a:latin typeface="Cambria Math"/>
                            <a:ea typeface="Cambria Math"/>
                          </a:rPr>
                          <m:t>𝐫</m:t>
                        </m:r>
                      </m:e>
                    </m:acc>
                  </m:oMath>
                </a14:m>
                <a:r>
                  <a:rPr lang="en-US" sz="2400" dirty="0" smtClean="0"/>
                  <a:t>,Returns</a:t>
                </a:r>
                <a:r>
                  <a:rPr lang="en-US" sz="2400" dirty="0"/>
                  <a:t>−</a:t>
                </a:r>
                <a14:m>
                  <m:oMath xmlns:m="http://schemas.openxmlformats.org/officeDocument/2006/math">
                    <m:acc>
                      <m:accPr>
                        <m:chr m:val="̂"/>
                        <m:ctrlPr>
                          <a:rPr lang="en-US" sz="2400" b="1" i="1">
                            <a:latin typeface="Cambria Math" panose="02040503050406030204" pitchFamily="18" charset="0"/>
                            <a:ea typeface="Cambria Math"/>
                          </a:rPr>
                        </m:ctrlPr>
                      </m:accPr>
                      <m:e>
                        <m:r>
                          <a:rPr lang="en-US" sz="2400" b="1">
                            <a:latin typeface="Cambria Math"/>
                            <a:ea typeface="Cambria Math"/>
                          </a:rPr>
                          <m:t>𝐫</m:t>
                        </m:r>
                      </m:e>
                    </m:acc>
                  </m:oMath>
                </a14:m>
                <a:r>
                  <a:rPr lang="en-US" sz="2400" dirty="0" smtClean="0"/>
                  <a:t>)</a:t>
                </a:r>
              </a:p>
              <a:p>
                <a:r>
                  <a:rPr lang="en-US" sz="2400" dirty="0" smtClean="0"/>
                  <a:t>SUMPRODUCT:</a:t>
                </a:r>
              </a:p>
              <a:p>
                <a:pPr lvl="1"/>
                <a:r>
                  <a:rPr lang="en-US" sz="2400" dirty="0" smtClean="0"/>
                  <a:t>Multiplies each value in the first array (the range of cells with probabilities) by its corresponding value in the second array (the range of cells with returns less the expected return) and by the third array (which is identical to the second array).</a:t>
                </a:r>
              </a:p>
              <a:p>
                <a:pPr lvl="1"/>
                <a:r>
                  <a:rPr lang="en-US" sz="2400" dirty="0" smtClean="0"/>
                  <a:t>Sums the products; the result is variance.</a:t>
                </a:r>
              </a:p>
              <a:p>
                <a:r>
                  <a:rPr lang="en-US" sz="2400" dirty="0" smtClean="0"/>
                  <a:t>Take the square root of the variance to get the standard deviation. Se</a:t>
                </a:r>
                <a:r>
                  <a:rPr lang="en-US" sz="2400" i="1" dirty="0" smtClean="0"/>
                  <a:t>e Ch02 </a:t>
                </a:r>
                <a:r>
                  <a:rPr lang="en-US" sz="2400" i="1" dirty="0"/>
                  <a:t>Mini </a:t>
                </a:r>
                <a:r>
                  <a:rPr lang="en-US" sz="2400" i="1" dirty="0" smtClean="0"/>
                  <a:t>Case.xls</a:t>
                </a:r>
                <a:r>
                  <a:rPr lang="en-US" sz="2800" dirty="0" smtClean="0"/>
                  <a:t>  </a:t>
                </a:r>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017713"/>
                <a:ext cx="8116888" cy="4114800"/>
              </a:xfrm>
              <a:blipFill rotWithShape="1">
                <a:blip r:embed="rId2"/>
                <a:stretch>
                  <a:fillRect l="-150" t="-1185" r="-1352" b="-2963"/>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12A21A09-F6D9-4CB2-B28F-70A9AB2C84DB}" type="slidenum">
              <a:rPr lang="en-US" smtClean="0"/>
              <a:pPr/>
              <a:t>17</a:t>
            </a:fld>
            <a:endParaRPr lang="en-US" dirty="0"/>
          </a:p>
        </p:txBody>
      </p:sp>
    </p:spTree>
    <p:extLst>
      <p:ext uri="{BB962C8B-B14F-4D97-AF65-F5344CB8AC3E}">
        <p14:creationId xmlns:p14="http://schemas.microsoft.com/office/powerpoint/2010/main" val="21071409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Understanding the Standard Deviation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If the returns are normally distributed:</a:t>
                </a:r>
              </a:p>
              <a:p>
                <a:pPr lvl="1"/>
                <a:r>
                  <a:rPr lang="en-US" dirty="0" smtClean="0"/>
                  <a:t>Outcome will be more than 1 </a:t>
                </a:r>
                <a:r>
                  <a:rPr lang="el-GR" dirty="0" smtClean="0"/>
                  <a:t>σ</a:t>
                </a:r>
                <a:r>
                  <a:rPr lang="en-US" dirty="0" smtClean="0"/>
                  <a:t> away from </a:t>
                </a:r>
                <a14:m>
                  <m:oMath xmlns:m="http://schemas.openxmlformats.org/officeDocument/2006/math">
                    <m:acc>
                      <m:accPr>
                        <m:chr m:val="̂"/>
                        <m:ctrlPr>
                          <a:rPr lang="en-US" i="1">
                            <a:latin typeface="Cambria Math" panose="02040503050406030204" pitchFamily="18" charset="0"/>
                          </a:rPr>
                        </m:ctrlPr>
                      </m:accPr>
                      <m:e>
                        <m:r>
                          <m:rPr>
                            <m:sty m:val="p"/>
                          </m:rPr>
                          <a:rPr lang="en-US">
                            <a:latin typeface="Cambria Math"/>
                          </a:rPr>
                          <m:t>r</m:t>
                        </m:r>
                      </m:e>
                    </m:acc>
                  </m:oMath>
                </a14:m>
                <a:r>
                  <a:rPr lang="en-US" dirty="0" smtClean="0"/>
                  <a:t> about 31.74% ≈ 32% of the time:</a:t>
                </a:r>
              </a:p>
              <a:p>
                <a:pPr lvl="2"/>
                <a:r>
                  <a:rPr lang="en-US" dirty="0" smtClean="0"/>
                  <a:t> 16% of the time below </a:t>
                </a:r>
                <a14:m>
                  <m:oMath xmlns:m="http://schemas.openxmlformats.org/officeDocument/2006/math">
                    <m:acc>
                      <m:accPr>
                        <m:chr m:val="̂"/>
                        <m:ctrlPr>
                          <a:rPr lang="en-US" i="1">
                            <a:latin typeface="Cambria Math" panose="02040503050406030204" pitchFamily="18" charset="0"/>
                          </a:rPr>
                        </m:ctrlPr>
                      </m:accPr>
                      <m:e>
                        <m:r>
                          <m:rPr>
                            <m:sty m:val="p"/>
                          </m:rPr>
                          <a:rPr lang="en-US">
                            <a:latin typeface="Cambria Math"/>
                          </a:rPr>
                          <m:t>r</m:t>
                        </m:r>
                      </m:e>
                    </m:acc>
                  </m:oMath>
                </a14:m>
                <a:r>
                  <a:rPr lang="en-US" dirty="0" smtClean="0"/>
                  <a:t>−</a:t>
                </a:r>
                <a:r>
                  <a:rPr lang="el-GR" dirty="0" smtClean="0"/>
                  <a:t>σ</a:t>
                </a:r>
                <a:endParaRPr lang="en-US" dirty="0"/>
              </a:p>
              <a:p>
                <a:pPr lvl="2"/>
                <a:r>
                  <a:rPr lang="en-US" dirty="0" smtClean="0"/>
                  <a:t> 16% of the time above </a:t>
                </a:r>
                <a14:m>
                  <m:oMath xmlns:m="http://schemas.openxmlformats.org/officeDocument/2006/math">
                    <m:acc>
                      <m:accPr>
                        <m:chr m:val="̂"/>
                        <m:ctrlPr>
                          <a:rPr lang="en-US" i="1">
                            <a:latin typeface="Cambria Math" panose="02040503050406030204" pitchFamily="18" charset="0"/>
                          </a:rPr>
                        </m:ctrlPr>
                      </m:accPr>
                      <m:e>
                        <m:r>
                          <m:rPr>
                            <m:sty m:val="p"/>
                          </m:rPr>
                          <a:rPr lang="en-US">
                            <a:latin typeface="Cambria Math"/>
                          </a:rPr>
                          <m:t>r</m:t>
                        </m:r>
                      </m:e>
                    </m:acc>
                  </m:oMath>
                </a14:m>
                <a:r>
                  <a:rPr lang="en-US" dirty="0" smtClean="0"/>
                  <a:t>+</a:t>
                </a:r>
                <a:r>
                  <a:rPr lang="el-GR" dirty="0" smtClean="0"/>
                  <a:t>σ</a:t>
                </a:r>
                <a:r>
                  <a:rPr lang="en-US" dirty="0" smtClean="0"/>
                  <a:t>.</a:t>
                </a:r>
              </a:p>
              <a:p>
                <a:pPr lvl="1"/>
                <a:r>
                  <a:rPr lang="en-US" dirty="0" smtClean="0"/>
                  <a:t>If </a:t>
                </a:r>
                <a14:m>
                  <m:oMath xmlns:m="http://schemas.openxmlformats.org/officeDocument/2006/math">
                    <m:acc>
                      <m:accPr>
                        <m:chr m:val="̂"/>
                        <m:ctrlPr>
                          <a:rPr lang="en-US" i="1">
                            <a:latin typeface="Cambria Math" panose="02040503050406030204" pitchFamily="18" charset="0"/>
                          </a:rPr>
                        </m:ctrlPr>
                      </m:accPr>
                      <m:e>
                        <m:r>
                          <m:rPr>
                            <m:sty m:val="p"/>
                          </m:rPr>
                          <a:rPr lang="en-US">
                            <a:latin typeface="Cambria Math"/>
                          </a:rPr>
                          <m:t>r</m:t>
                        </m:r>
                      </m:e>
                    </m:acc>
                    <m:r>
                      <a:rPr lang="en-US" i="1" smtClean="0">
                        <a:latin typeface="Cambria Math"/>
                      </a:rPr>
                      <m:t> </m:t>
                    </m:r>
                  </m:oMath>
                </a14:m>
                <a:r>
                  <a:rPr lang="en-US" dirty="0" smtClean="0"/>
                  <a:t>= 6% and </a:t>
                </a:r>
                <a:r>
                  <a:rPr lang="el-GR" smtClean="0"/>
                  <a:t>σ</a:t>
                </a:r>
                <a:r>
                  <a:rPr lang="en-US" dirty="0" smtClean="0"/>
                  <a:t> =10.95% ≈ 11%:</a:t>
                </a:r>
              </a:p>
              <a:p>
                <a:pPr lvl="2"/>
                <a:r>
                  <a:rPr lang="en-US" dirty="0" smtClean="0"/>
                  <a:t>16% of the time return &lt;−5%  = 6% − 11%</a:t>
                </a:r>
              </a:p>
              <a:p>
                <a:pPr lvl="2"/>
                <a:r>
                  <a:rPr lang="en-US" dirty="0"/>
                  <a:t>16% of the time return </a:t>
                </a:r>
                <a:r>
                  <a:rPr lang="en-US" dirty="0" smtClean="0"/>
                  <a:t>&gt; 17% = 6% + 11</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549" t="-1926" r="-54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12A21A09-F6D9-4CB2-B28F-70A9AB2C84DB}" type="slidenum">
              <a:rPr lang="en-US" smtClean="0"/>
              <a:pPr/>
              <a:t>18</a:t>
            </a:fld>
            <a:endParaRPr lang="en-US" dirty="0"/>
          </a:p>
        </p:txBody>
      </p:sp>
    </p:spTree>
    <p:extLst>
      <p:ext uri="{BB962C8B-B14F-4D97-AF65-F5344CB8AC3E}">
        <p14:creationId xmlns:p14="http://schemas.microsoft.com/office/powerpoint/2010/main" val="32211257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Useful in Comparing Investments</a:t>
            </a:r>
            <a:endParaRPr lang="en-US" dirty="0"/>
          </a:p>
        </p:txBody>
      </p:sp>
      <p:sp>
        <p:nvSpPr>
          <p:cNvPr id="3" name="Content Placeholder 2"/>
          <p:cNvSpPr>
            <a:spLocks noGrp="1"/>
          </p:cNvSpPr>
          <p:nvPr>
            <p:ph idx="1"/>
          </p:nvPr>
        </p:nvSpPr>
        <p:spPr/>
        <p:txBody>
          <a:bodyPr/>
          <a:lstStyle/>
          <a:p>
            <a:r>
              <a:rPr lang="en-US" dirty="0" smtClean="0"/>
              <a:t>Investments with bigger standard deviations have more risk.</a:t>
            </a:r>
          </a:p>
          <a:p>
            <a:r>
              <a:rPr lang="en-US" dirty="0" smtClean="0"/>
              <a:t>High risk doesn’t mean you should reject the investment, but:</a:t>
            </a:r>
          </a:p>
          <a:p>
            <a:pPr lvl="1"/>
            <a:r>
              <a:rPr lang="en-US" dirty="0" smtClean="0"/>
              <a:t>You should know the risk before investing</a:t>
            </a:r>
          </a:p>
          <a:p>
            <a:pPr lvl="1"/>
            <a:r>
              <a:rPr lang="en-US" dirty="0" smtClean="0"/>
              <a:t>You should expect a higher return as compensation for bearing the risk.  </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19</a:t>
            </a:fld>
            <a:endParaRPr lang="en-US" dirty="0"/>
          </a:p>
        </p:txBody>
      </p:sp>
    </p:spTree>
    <p:extLst>
      <p:ext uri="{BB962C8B-B14F-4D97-AF65-F5344CB8AC3E}">
        <p14:creationId xmlns:p14="http://schemas.microsoft.com/office/powerpoint/2010/main" val="18714144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6"/>
          <p:cNvSpPr>
            <a:spLocks noGrp="1" noChangeArrowheads="1"/>
          </p:cNvSpPr>
          <p:nvPr>
            <p:ph type="sldNum" sz="quarter" idx="4"/>
          </p:nvPr>
        </p:nvSpPr>
        <p:spPr>
          <a:noFill/>
        </p:spPr>
        <p:txBody>
          <a:bodyPr/>
          <a:lstStyle/>
          <a:p>
            <a:pPr>
              <a:defRPr/>
            </a:pPr>
            <a:fld id="{B09514DA-09EA-4F76-8A59-5DB80D395768}" type="slidenum">
              <a:rPr lang="en-US">
                <a:latin typeface="+mn-lt"/>
              </a:rPr>
              <a:pPr>
                <a:defRPr/>
              </a:pPr>
              <a:t>2</a:t>
            </a:fld>
            <a:endParaRPr lang="en-US" dirty="0">
              <a:latin typeface="+mn-lt"/>
            </a:endParaRPr>
          </a:p>
        </p:txBody>
      </p:sp>
      <p:sp>
        <p:nvSpPr>
          <p:cNvPr id="8200" name="Rectangle 8"/>
          <p:cNvSpPr>
            <a:spLocks noGrp="1" noChangeArrowheads="1"/>
          </p:cNvSpPr>
          <p:nvPr>
            <p:ph type="ctrTitle"/>
          </p:nvPr>
        </p:nvSpPr>
        <p:spPr/>
        <p:txBody>
          <a:bodyPr/>
          <a:lstStyle/>
          <a:p>
            <a:r>
              <a:rPr lang="en-US" dirty="0"/>
              <a:t>CHAPTER 2</a:t>
            </a:r>
          </a:p>
        </p:txBody>
      </p:sp>
      <p:sp>
        <p:nvSpPr>
          <p:cNvPr id="8201" name="Rectangle 9"/>
          <p:cNvSpPr>
            <a:spLocks noGrp="1" noChangeArrowheads="1"/>
          </p:cNvSpPr>
          <p:nvPr>
            <p:ph type="subTitle" idx="1"/>
          </p:nvPr>
        </p:nvSpPr>
        <p:spPr/>
        <p:txBody>
          <a:bodyPr/>
          <a:lstStyle/>
          <a:p>
            <a:r>
              <a:rPr lang="en-US" dirty="0" smtClean="0"/>
              <a:t>Risk and Return: Part I</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Historical Data to Estimate Risk</a:t>
            </a:r>
            <a:endParaRPr lang="en-US" dirty="0"/>
          </a:p>
        </p:txBody>
      </p:sp>
      <p:sp>
        <p:nvSpPr>
          <p:cNvPr id="3" name="Content Placeholder 2"/>
          <p:cNvSpPr>
            <a:spLocks noGrp="1"/>
          </p:cNvSpPr>
          <p:nvPr>
            <p:ph idx="1"/>
          </p:nvPr>
        </p:nvSpPr>
        <p:spPr/>
        <p:txBody>
          <a:bodyPr>
            <a:normAutofit fontScale="85000" lnSpcReduction="20000"/>
          </a:bodyPr>
          <a:lstStyle/>
          <a:p>
            <a:r>
              <a:rPr lang="en-US" dirty="0"/>
              <a:t>Analysts often use discrete outcomes to analyze risk for projects; see Chapter </a:t>
            </a:r>
            <a:r>
              <a:rPr lang="en-US" dirty="0" smtClean="0"/>
              <a:t>13. </a:t>
            </a:r>
            <a:endParaRPr lang="en-US" dirty="0"/>
          </a:p>
          <a:p>
            <a:r>
              <a:rPr lang="en-US" dirty="0" smtClean="0"/>
              <a:t>But for investments, most analysts normally use historical data rather than discrete forecasts to estimate an investment’s risk unless it is a very special situation.</a:t>
            </a:r>
          </a:p>
          <a:p>
            <a:r>
              <a:rPr lang="en-US" dirty="0" smtClean="0"/>
              <a:t>Most analysts use:</a:t>
            </a:r>
          </a:p>
          <a:p>
            <a:pPr lvl="1"/>
            <a:r>
              <a:rPr lang="en-US" dirty="0" smtClean="0"/>
              <a:t>48 to 60 months of monthly data, or</a:t>
            </a:r>
          </a:p>
          <a:p>
            <a:pPr lvl="1"/>
            <a:r>
              <a:rPr lang="en-US" dirty="0" smtClean="0"/>
              <a:t>52 weeks of weekly data, or</a:t>
            </a:r>
          </a:p>
          <a:p>
            <a:pPr lvl="1"/>
            <a:r>
              <a:rPr lang="en-US" dirty="0" smtClean="0"/>
              <a:t>Shorter period using daily data.</a:t>
            </a:r>
          </a:p>
          <a:p>
            <a:r>
              <a:rPr lang="en-US" dirty="0" smtClean="0"/>
              <a:t>Use annual returns here for sake of simplicity.</a:t>
            </a:r>
          </a:p>
          <a:p>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20</a:t>
            </a:fld>
            <a:endParaRPr lang="en-US" dirty="0"/>
          </a:p>
        </p:txBody>
      </p:sp>
    </p:spTree>
    <p:extLst>
      <p:ext uri="{BB962C8B-B14F-4D97-AF65-F5344CB8AC3E}">
        <p14:creationId xmlns:p14="http://schemas.microsoft.com/office/powerpoint/2010/main" val="7621059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Formulas for a Sample of T Historical Returns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m:rPr>
                                  <m:sty m:val="p"/>
                                </m:rPr>
                                <a:rPr lang="en-US" b="0" i="0" smtClean="0">
                                  <a:latin typeface="Cambria Math"/>
                                </a:rPr>
                                <m:t>r</m:t>
                              </m:r>
                            </m:e>
                          </m:acc>
                        </m:e>
                        <m:sub>
                          <m:r>
                            <m:rPr>
                              <m:sty m:val="p"/>
                            </m:rPr>
                            <a:rPr lang="en-US" b="0" i="0" smtClean="0">
                              <a:latin typeface="Cambria Math"/>
                            </a:rPr>
                            <m:t>Avg</m:t>
                          </m:r>
                        </m:sub>
                      </m:sSub>
                      <m:r>
                        <a:rPr lang="en-US" b="0" i="0" smtClean="0">
                          <a:latin typeface="Cambria Math"/>
                        </a:rPr>
                        <m:t>= </m:t>
                      </m:r>
                      <m:f>
                        <m:fPr>
                          <m:ctrlPr>
                            <a:rPr lang="en-US" b="0" i="1" smtClean="0">
                              <a:latin typeface="Cambria Math" panose="02040503050406030204" pitchFamily="18" charset="0"/>
                            </a:rPr>
                          </m:ctrlPr>
                        </m:fPr>
                        <m:num>
                          <m:nary>
                            <m:naryPr>
                              <m:chr m:val="∑"/>
                              <m:ctrlPr>
                                <a:rPr lang="en-US" b="0" i="1" smtClean="0">
                                  <a:latin typeface="Cambria Math" panose="02040503050406030204" pitchFamily="18" charset="0"/>
                                </a:rPr>
                              </m:ctrlPr>
                            </m:naryPr>
                            <m:sub>
                              <m:r>
                                <m:rPr>
                                  <m:sty m:val="p"/>
                                  <m:brk m:alnAt="23"/>
                                </m:rPr>
                                <a:rPr lang="en-US" b="0" i="0" smtClean="0">
                                  <a:latin typeface="Cambria Math"/>
                                </a:rPr>
                                <m:t>t</m:t>
                              </m:r>
                              <m:r>
                                <a:rPr lang="en-US" b="0" i="0" smtClean="0">
                                  <a:latin typeface="Cambria Math"/>
                                </a:rPr>
                                <m:t>=1</m:t>
                              </m:r>
                            </m:sub>
                            <m:sup>
                              <m:r>
                                <m:rPr>
                                  <m:sty m:val="p"/>
                                </m:rPr>
                                <a:rPr lang="en-US" b="0" i="0" smtClean="0">
                                  <a:latin typeface="Cambria Math"/>
                                </a:rPr>
                                <m:t>T</m:t>
                              </m:r>
                            </m:sup>
                            <m:e>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m:rPr>
                                          <m:sty m:val="p"/>
                                        </m:rPr>
                                        <a:rPr lang="en-US" b="0" i="0" smtClean="0">
                                          <a:latin typeface="Cambria Math"/>
                                        </a:rPr>
                                        <m:t>r</m:t>
                                      </m:r>
                                    </m:e>
                                  </m:acc>
                                </m:e>
                                <m:sub>
                                  <m:r>
                                    <m:rPr>
                                      <m:sty m:val="p"/>
                                    </m:rPr>
                                    <a:rPr lang="en-US" b="0" i="0" smtClean="0">
                                      <a:latin typeface="Cambria Math"/>
                                    </a:rPr>
                                    <m:t>t</m:t>
                                  </m:r>
                                </m:sub>
                              </m:sSub>
                            </m:e>
                          </m:nary>
                        </m:num>
                        <m:den>
                          <m:r>
                            <m:rPr>
                              <m:sty m:val="p"/>
                            </m:rPr>
                            <a:rPr lang="en-US" b="0" i="0" smtClean="0">
                              <a:latin typeface="Cambria Math"/>
                            </a:rPr>
                            <m:t>T</m:t>
                          </m:r>
                        </m:den>
                      </m:f>
                    </m:oMath>
                  </m:oMathPara>
                </a14:m>
                <a:endParaRPr lang="en-US" dirty="0" smtClean="0"/>
              </a:p>
              <a:p>
                <a:pPr marL="0" indent="0">
                  <a:buNone/>
                </a:pPr>
                <a14:m>
                  <m:oMathPara xmlns:m="http://schemas.openxmlformats.org/officeDocument/2006/math">
                    <m:oMathParaPr>
                      <m:jc m:val="left"/>
                    </m:oMathParaPr>
                    <m:oMath xmlns:m="http://schemas.openxmlformats.org/officeDocument/2006/math">
                      <m:r>
                        <m:rPr>
                          <m:sty m:val="p"/>
                        </m:rPr>
                        <a:rPr lang="en-US" b="0" i="0" smtClean="0">
                          <a:latin typeface="Cambria Math"/>
                        </a:rPr>
                        <m:t>Est</m:t>
                      </m:r>
                      <m:r>
                        <a:rPr lang="en-US" b="0" i="0" smtClean="0">
                          <a:latin typeface="Cambria Math"/>
                        </a:rPr>
                        <m:t>. </m:t>
                      </m:r>
                      <m:r>
                        <m:rPr>
                          <m:sty m:val="p"/>
                        </m:rPr>
                        <a:rPr lang="en-US" i="0">
                          <a:latin typeface="Cambria Math"/>
                          <a:ea typeface="Cambria Math"/>
                        </a:rPr>
                        <m:t>σ</m:t>
                      </m:r>
                      <m:r>
                        <a:rPr lang="en-US" b="0" i="0" smtClean="0">
                          <a:latin typeface="Cambria Math"/>
                          <a:ea typeface="Cambria Math"/>
                        </a:rPr>
                        <m:t>=</m:t>
                      </m:r>
                      <m:r>
                        <m:rPr>
                          <m:sty m:val="p"/>
                        </m:rPr>
                        <a:rPr lang="en-US" b="0" i="0" smtClean="0">
                          <a:latin typeface="Cambria Math"/>
                          <a:ea typeface="Cambria Math"/>
                        </a:rPr>
                        <m:t>S</m:t>
                      </m:r>
                      <m:r>
                        <a:rPr lang="en-US" i="0">
                          <a:latin typeface="Cambria Math"/>
                        </a:rPr>
                        <m:t>= </m:t>
                      </m:r>
                      <m:rad>
                        <m:radPr>
                          <m:degHide m:val="on"/>
                          <m:ctrlPr>
                            <a:rPr lang="en-US" i="1" smtClean="0">
                              <a:latin typeface="Cambria Math" panose="02040503050406030204" pitchFamily="18" charset="0"/>
                            </a:rPr>
                          </m:ctrlPr>
                        </m:radPr>
                        <m:deg/>
                        <m:e>
                          <m:f>
                            <m:fPr>
                              <m:ctrlPr>
                                <a:rPr lang="en-US" i="1">
                                  <a:latin typeface="Cambria Math" panose="02040503050406030204" pitchFamily="18" charset="0"/>
                                </a:rPr>
                              </m:ctrlPr>
                            </m:fPr>
                            <m:num>
                              <m:nary>
                                <m:naryPr>
                                  <m:chr m:val="∑"/>
                                  <m:ctrlPr>
                                    <a:rPr lang="en-US" i="1">
                                      <a:latin typeface="Cambria Math" panose="02040503050406030204" pitchFamily="18" charset="0"/>
                                    </a:rPr>
                                  </m:ctrlPr>
                                </m:naryPr>
                                <m:sub>
                                  <m:r>
                                    <m:rPr>
                                      <m:sty m:val="p"/>
                                      <m:brk m:alnAt="23"/>
                                    </m:rPr>
                                    <a:rPr lang="en-US" i="0">
                                      <a:latin typeface="Cambria Math"/>
                                    </a:rPr>
                                    <m:t>t</m:t>
                                  </m:r>
                                  <m:r>
                                    <a:rPr lang="en-US" i="0">
                                      <a:latin typeface="Cambria Math"/>
                                    </a:rPr>
                                    <m:t>=1</m:t>
                                  </m:r>
                                </m:sub>
                                <m:sup>
                                  <m:r>
                                    <m:rPr>
                                      <m:sty m:val="p"/>
                                    </m:rPr>
                                    <a:rPr lang="en-US" i="0">
                                      <a:latin typeface="Cambria Math"/>
                                    </a:rPr>
                                    <m:t>T</m:t>
                                  </m:r>
                                </m:sup>
                                <m:e>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t</m:t>
                                              </m:r>
                                            </m:sub>
                                          </m:sSub>
                                          <m:r>
                                            <a:rPr lang="en-US" b="0" i="0" smtClean="0">
                                              <a:latin typeface="Cambria Math"/>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Avg</m:t>
                                              </m:r>
                                            </m:sub>
                                          </m:sSub>
                                        </m:e>
                                      </m:d>
                                    </m:e>
                                    <m:sup>
                                      <m:r>
                                        <a:rPr lang="en-US" b="0" i="0" smtClean="0">
                                          <a:latin typeface="Cambria Math"/>
                                        </a:rPr>
                                        <m:t>2</m:t>
                                      </m:r>
                                    </m:sup>
                                  </m:sSup>
                                </m:e>
                              </m:nary>
                            </m:num>
                            <m:den>
                              <m:r>
                                <m:rPr>
                                  <m:sty m:val="p"/>
                                </m:rPr>
                                <a:rPr lang="en-US" i="0">
                                  <a:latin typeface="Cambria Math"/>
                                </a:rPr>
                                <m:t>T</m:t>
                              </m:r>
                              <m:r>
                                <a:rPr lang="en-US" b="0" i="0" smtClean="0">
                                  <a:latin typeface="Cambria Math"/>
                                </a:rPr>
                                <m:t>−1</m:t>
                              </m:r>
                            </m:den>
                          </m:f>
                        </m:e>
                      </m:rad>
                    </m:oMath>
                  </m:oMathPara>
                </a14:m>
                <a:endParaRPr lang="en-US" b="0" dirty="0" smtClean="0"/>
              </a:p>
              <a:p>
                <a:pPr marL="0" indent="0">
                  <a:buNone/>
                </a:pPr>
                <a:endParaRPr lang="en-US" b="0" dirty="0" smtClean="0"/>
              </a:p>
              <a:p>
                <a:pPr marL="0" indent="0">
                  <a:buNone/>
                </a:pPr>
                <a:r>
                  <a:rPr lang="en-US" dirty="0" smtClean="0"/>
                  <a:t> Tedious to calculate by hand, easy in </a:t>
                </a:r>
                <a:r>
                  <a:rPr lang="en-US" i="1" dirty="0" smtClean="0"/>
                  <a:t>Excel</a:t>
                </a:r>
                <a:r>
                  <a:rPr lang="en-US" dirty="0" smtClean="0"/>
                  <a:t>. See next slide.</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1961" b="-666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12A21A09-F6D9-4CB2-B28F-70A9AB2C84DB}" type="slidenum">
              <a:rPr lang="en-US" smtClean="0"/>
              <a:pPr/>
              <a:t>21</a:t>
            </a:fld>
            <a:endParaRPr lang="en-US" dirty="0"/>
          </a:p>
        </p:txBody>
      </p:sp>
    </p:spTree>
    <p:extLst>
      <p:ext uri="{BB962C8B-B14F-4D97-AF65-F5344CB8AC3E}">
        <p14:creationId xmlns:p14="http://schemas.microsoft.com/office/powerpoint/2010/main" val="34828005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Excel</a:t>
            </a:r>
            <a:r>
              <a:rPr lang="en-US" dirty="0" smtClean="0"/>
              <a:t> Functions a Sample of T Historical Returns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smtClean="0"/>
                  <a:t>Suppose “SampleData” is the cell range with the T historical returns.</a:t>
                </a:r>
              </a:p>
              <a:p>
                <a:pPr marL="0" indent="0">
                  <a:buNone/>
                </a:pPr>
                <a:endParaRPr lang="en-US" dirty="0" smtClean="0"/>
              </a:p>
              <a:p>
                <a:pPr marL="0" indent="0">
                  <a:buNone/>
                </a:pPr>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m:rPr>
                                <m:sty m:val="p"/>
                              </m:rPr>
                              <a:rPr lang="en-US" b="0" i="0" smtClean="0">
                                <a:latin typeface="Cambria Math"/>
                              </a:rPr>
                              <m:t>r</m:t>
                            </m:r>
                          </m:e>
                        </m:acc>
                      </m:e>
                      <m:sub>
                        <m:r>
                          <m:rPr>
                            <m:sty m:val="p"/>
                          </m:rPr>
                          <a:rPr lang="en-US" b="0" i="0" smtClean="0">
                            <a:latin typeface="Cambria Math"/>
                          </a:rPr>
                          <m:t>Avg</m:t>
                        </m:r>
                      </m:sub>
                    </m:sSub>
                  </m:oMath>
                </a14:m>
                <a:r>
                  <a:rPr lang="en-US" dirty="0" smtClean="0"/>
                  <a:t> =AVERAGE(SampleData)</a:t>
                </a:r>
              </a:p>
              <a:p>
                <a:pPr marL="0" indent="0">
                  <a:buNone/>
                </a:pPr>
                <a:endParaRPr lang="en-US" dirty="0" smtClean="0"/>
              </a:p>
              <a:p>
                <a:pPr marL="0" indent="0">
                  <a:buNone/>
                </a:pPr>
                <a14:m>
                  <m:oMath xmlns:m="http://schemas.openxmlformats.org/officeDocument/2006/math">
                    <m:r>
                      <m:rPr>
                        <m:sty m:val="p"/>
                      </m:rPr>
                      <a:rPr lang="en-US" b="0" i="0" smtClean="0">
                        <a:latin typeface="Cambria Math"/>
                      </a:rPr>
                      <m:t>Est</m:t>
                    </m:r>
                    <m:r>
                      <a:rPr lang="en-US" b="0" i="0" smtClean="0">
                        <a:latin typeface="Cambria Math"/>
                      </a:rPr>
                      <m:t>. </m:t>
                    </m:r>
                    <m:r>
                      <m:rPr>
                        <m:sty m:val="p"/>
                      </m:rPr>
                      <a:rPr lang="en-US" i="0">
                        <a:latin typeface="Cambria Math"/>
                        <a:ea typeface="Cambria Math"/>
                      </a:rPr>
                      <m:t>σ</m:t>
                    </m:r>
                    <m:r>
                      <a:rPr lang="en-US" b="0" i="0" smtClean="0">
                        <a:latin typeface="Cambria Math"/>
                        <a:ea typeface="Cambria Math"/>
                      </a:rPr>
                      <m:t>=</m:t>
                    </m:r>
                    <m:r>
                      <m:rPr>
                        <m:sty m:val="p"/>
                      </m:rPr>
                      <a:rPr lang="en-US" b="0" i="0" smtClean="0">
                        <a:latin typeface="Cambria Math"/>
                        <a:ea typeface="Cambria Math"/>
                      </a:rPr>
                      <m:t>S</m:t>
                    </m:r>
                  </m:oMath>
                </a14:m>
                <a:r>
                  <a:rPr lang="en-US" b="0" dirty="0" smtClean="0"/>
                  <a:t> =STDEV(SampleData)</a:t>
                </a:r>
              </a:p>
              <a:p>
                <a:pPr marL="0" indent="0">
                  <a:buNone/>
                </a:pP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1961" t="-192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12A21A09-F6D9-4CB2-B28F-70A9AB2C84DB}" type="slidenum">
              <a:rPr lang="en-US" smtClean="0"/>
              <a:pPr/>
              <a:t>22</a:t>
            </a:fld>
            <a:endParaRPr lang="en-US" dirty="0"/>
          </a:p>
        </p:txBody>
      </p:sp>
    </p:spTree>
    <p:extLst>
      <p:ext uri="{BB962C8B-B14F-4D97-AF65-F5344CB8AC3E}">
        <p14:creationId xmlns:p14="http://schemas.microsoft.com/office/powerpoint/2010/main" val="35332595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lide Number Placeholder 5"/>
          <p:cNvSpPr>
            <a:spLocks noGrp="1"/>
          </p:cNvSpPr>
          <p:nvPr>
            <p:ph type="sldNum" sz="quarter" idx="12"/>
          </p:nvPr>
        </p:nvSpPr>
        <p:spPr>
          <a:noFill/>
        </p:spPr>
        <p:txBody>
          <a:bodyPr/>
          <a:lstStyle/>
          <a:p>
            <a:pPr>
              <a:defRPr/>
            </a:pPr>
            <a:fld id="{F96426A7-1D2E-4109-9E7A-1D823E7C4EC7}" type="slidenum">
              <a:rPr lang="en-US">
                <a:latin typeface="+mn-lt"/>
              </a:rPr>
              <a:pPr>
                <a:defRPr/>
              </a:pPr>
              <a:t>23</a:t>
            </a:fld>
            <a:endParaRPr lang="en-US" dirty="0">
              <a:latin typeface="+mn-lt"/>
            </a:endParaRPr>
          </a:p>
        </p:txBody>
      </p:sp>
      <p:sp>
        <p:nvSpPr>
          <p:cNvPr id="39939" name="Rectangle 203"/>
          <p:cNvSpPr>
            <a:spLocks noGrp="1" noChangeArrowheads="1"/>
          </p:cNvSpPr>
          <p:nvPr>
            <p:ph type="title" idx="4294967295"/>
          </p:nvPr>
        </p:nvSpPr>
        <p:spPr/>
        <p:txBody>
          <a:bodyPr>
            <a:noAutofit/>
          </a:bodyPr>
          <a:lstStyle/>
          <a:p>
            <a:r>
              <a:rPr lang="en-US" sz="3200" dirty="0" smtClean="0"/>
              <a:t>Historical Data for Stock Returns</a:t>
            </a:r>
            <a:endParaRPr 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3318435558"/>
              </p:ext>
            </p:extLst>
          </p:nvPr>
        </p:nvGraphicFramePr>
        <p:xfrm>
          <a:off x="1371600" y="1981200"/>
          <a:ext cx="6096000" cy="4196080"/>
        </p:xfrm>
        <a:graphic>
          <a:graphicData uri="http://schemas.openxmlformats.org/drawingml/2006/table">
            <a:tbl>
              <a:tblPr firstRow="1" bandRow="1">
                <a:tableStyleId>{08FB837D-C827-4EFA-A057-4D05807E0F7C}</a:tableStyleId>
              </a:tblPr>
              <a:tblGrid>
                <a:gridCol w="1524000"/>
                <a:gridCol w="1524000"/>
                <a:gridCol w="1524000"/>
                <a:gridCol w="1524000"/>
              </a:tblGrid>
              <a:tr h="370840">
                <a:tc>
                  <a:txBody>
                    <a:bodyPr/>
                    <a:lstStyle/>
                    <a:p>
                      <a:pPr marL="0" marR="0" algn="r">
                        <a:lnSpc>
                          <a:spcPct val="200000"/>
                        </a:lnSpc>
                        <a:spcBef>
                          <a:spcPts val="0"/>
                        </a:spcBef>
                        <a:spcAft>
                          <a:spcPts val="0"/>
                        </a:spcAft>
                      </a:pPr>
                      <a:r>
                        <a:rPr lang="en-US" sz="1600" dirty="0">
                          <a:effectLst/>
                        </a:rPr>
                        <a:t>Year</a:t>
                      </a:r>
                      <a:endParaRPr lang="en-US" sz="1600" dirty="0">
                        <a:effectLst/>
                        <a:latin typeface="Times New Roman"/>
                        <a:ea typeface="Times New Roman"/>
                      </a:endParaRPr>
                    </a:p>
                  </a:txBody>
                  <a:tcPr marL="68580" marR="68580" marT="0" marB="0" anchor="b"/>
                </a:tc>
                <a:tc>
                  <a:txBody>
                    <a:bodyPr/>
                    <a:lstStyle/>
                    <a:p>
                      <a:pPr marL="0" marR="0" algn="ctr">
                        <a:lnSpc>
                          <a:spcPct val="200000"/>
                        </a:lnSpc>
                        <a:spcBef>
                          <a:spcPts val="0"/>
                        </a:spcBef>
                        <a:spcAft>
                          <a:spcPts val="0"/>
                        </a:spcAft>
                      </a:pPr>
                      <a:r>
                        <a:rPr lang="en-US" sz="1600" dirty="0">
                          <a:effectLst/>
                        </a:rPr>
                        <a:t>Market</a:t>
                      </a:r>
                      <a:endParaRPr lang="en-US" sz="1600" dirty="0">
                        <a:effectLst/>
                        <a:latin typeface="Times New Roman"/>
                        <a:ea typeface="Times New Roman"/>
                      </a:endParaRPr>
                    </a:p>
                  </a:txBody>
                  <a:tcPr marL="68580" marR="68580" marT="0" marB="0" anchor="b"/>
                </a:tc>
                <a:tc>
                  <a:txBody>
                    <a:bodyPr/>
                    <a:lstStyle/>
                    <a:p>
                      <a:pPr marL="0" marR="0" algn="ctr">
                        <a:lnSpc>
                          <a:spcPct val="200000"/>
                        </a:lnSpc>
                        <a:spcBef>
                          <a:spcPts val="0"/>
                        </a:spcBef>
                        <a:spcAft>
                          <a:spcPts val="0"/>
                        </a:spcAft>
                      </a:pPr>
                      <a:r>
                        <a:rPr lang="en-US" sz="1600" dirty="0">
                          <a:effectLst/>
                        </a:rPr>
                        <a:t>Blandy</a:t>
                      </a:r>
                      <a:endParaRPr lang="en-US" sz="1600" dirty="0">
                        <a:effectLst/>
                        <a:latin typeface="Times New Roman"/>
                        <a:ea typeface="Times New Roman"/>
                      </a:endParaRPr>
                    </a:p>
                  </a:txBody>
                  <a:tcPr marL="68580" marR="68580" marT="0" marB="0" anchor="b"/>
                </a:tc>
                <a:tc>
                  <a:txBody>
                    <a:bodyPr/>
                    <a:lstStyle/>
                    <a:p>
                      <a:pPr marL="0" marR="0" algn="ctr">
                        <a:lnSpc>
                          <a:spcPct val="200000"/>
                        </a:lnSpc>
                        <a:spcBef>
                          <a:spcPts val="0"/>
                        </a:spcBef>
                        <a:spcAft>
                          <a:spcPts val="0"/>
                        </a:spcAft>
                      </a:pPr>
                      <a:r>
                        <a:rPr lang="en-US" sz="1600" dirty="0">
                          <a:effectLst/>
                        </a:rPr>
                        <a:t>Gourmange</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1</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30%</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26%</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47%</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2</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7</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15</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54</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3</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18</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14</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15</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4</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22</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15</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7</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5</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14</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2</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28</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6</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10</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18</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40</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7</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26</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42</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17</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8</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10</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30</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23</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9</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3</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32</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a:t>
                      </a:r>
                      <a:r>
                        <a:rPr lang="en-US" sz="1600" dirty="0">
                          <a:effectLst/>
                        </a:rPr>
                        <a:t>4</a:t>
                      </a:r>
                      <a:endParaRPr lang="en-US" sz="1600" dirty="0">
                        <a:effectLst/>
                        <a:latin typeface="Times New Roman"/>
                        <a:ea typeface="Times New Roman"/>
                      </a:endParaRPr>
                    </a:p>
                  </a:txBody>
                  <a:tcPr marL="68580" marR="68580" marT="0" marB="0" anchor="b"/>
                </a:tc>
              </a:tr>
              <a:tr h="370840">
                <a:tc>
                  <a:txBody>
                    <a:bodyPr/>
                    <a:lstStyle/>
                    <a:p>
                      <a:pPr marL="0" marR="0" algn="r">
                        <a:lnSpc>
                          <a:spcPct val="100000"/>
                        </a:lnSpc>
                        <a:spcBef>
                          <a:spcPts val="0"/>
                        </a:spcBef>
                        <a:spcAft>
                          <a:spcPts val="0"/>
                        </a:spcAft>
                      </a:pPr>
                      <a:r>
                        <a:rPr lang="en-US" sz="1600" dirty="0">
                          <a:effectLst/>
                        </a:rPr>
                        <a:t>10</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38</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28</a:t>
                      </a:r>
                      <a:endParaRPr lang="en-US" sz="1600" dirty="0">
                        <a:effectLst/>
                        <a:latin typeface="Times New Roman"/>
                        <a:ea typeface="Times New Roman"/>
                      </a:endParaRPr>
                    </a:p>
                  </a:txBody>
                  <a:tcPr marL="68580" marR="68580" marT="0" marB="0" anchor="b"/>
                </a:tc>
                <a:tc>
                  <a:txBody>
                    <a:bodyPr/>
                    <a:lstStyle/>
                    <a:p>
                      <a:pPr marL="0" marR="0" algn="l">
                        <a:lnSpc>
                          <a:spcPct val="100000"/>
                        </a:lnSpc>
                        <a:spcBef>
                          <a:spcPts val="0"/>
                        </a:spcBef>
                        <a:spcAft>
                          <a:spcPts val="0"/>
                        </a:spcAft>
                        <a:tabLst>
                          <a:tab pos="731520" algn="dec"/>
                        </a:tabLst>
                      </a:pPr>
                      <a:r>
                        <a:rPr lang="en-US" sz="1600" dirty="0" smtClean="0">
                          <a:effectLst/>
                        </a:rPr>
                        <a:t>	75</a:t>
                      </a:r>
                      <a:endParaRPr lang="en-US" sz="1600" dirty="0">
                        <a:effectLst/>
                        <a:latin typeface="Times New Roman"/>
                        <a:ea typeface="Times New Roman"/>
                      </a:endParaRPr>
                    </a:p>
                  </a:txBody>
                  <a:tcPr marL="68580" marR="68580" marT="0" marB="0" anchor="b"/>
                </a:tc>
              </a:tr>
            </a:tbl>
          </a:graphicData>
        </a:graphic>
      </p:graphicFrame>
    </p:spTree>
    <p:extLst>
      <p:ext uri="{BB962C8B-B14F-4D97-AF65-F5344CB8AC3E}">
        <p14:creationId xmlns:p14="http://schemas.microsoft.com/office/powerpoint/2010/main" val="29772592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Average and Standard Deviations for Stand-Alone Investments</a:t>
            </a:r>
            <a:endParaRPr lang="en-US" dirty="0"/>
          </a:p>
        </p:txBody>
      </p:sp>
      <p:sp>
        <p:nvSpPr>
          <p:cNvPr id="6" name="Content Placeholder 5"/>
          <p:cNvSpPr>
            <a:spLocks noGrp="1"/>
          </p:cNvSpPr>
          <p:nvPr>
            <p:ph sz="half" idx="2"/>
          </p:nvPr>
        </p:nvSpPr>
        <p:spPr>
          <a:xfrm>
            <a:off x="1371600" y="1905000"/>
            <a:ext cx="6477000" cy="2667000"/>
          </a:xfrm>
        </p:spPr>
        <p:txBody>
          <a:bodyPr>
            <a:normAutofit fontScale="92500" lnSpcReduction="20000"/>
          </a:bodyPr>
          <a:lstStyle/>
          <a:p>
            <a:r>
              <a:rPr lang="en-US" dirty="0" smtClean="0"/>
              <a:t>Use formulas shown previously (tedious) or use </a:t>
            </a:r>
            <a:r>
              <a:rPr lang="en-US" i="1" dirty="0" smtClean="0"/>
              <a:t>Excel</a:t>
            </a:r>
            <a:r>
              <a:rPr lang="en-US" dirty="0" smtClean="0"/>
              <a:t> (easy)</a:t>
            </a:r>
          </a:p>
          <a:p>
            <a:r>
              <a:rPr lang="en-US" dirty="0" smtClean="0"/>
              <a:t>What is Blandy’s stand-alone risk?</a:t>
            </a:r>
          </a:p>
          <a:p>
            <a:r>
              <a:rPr lang="en-US" dirty="0" smtClean="0"/>
              <a:t>Note: analysts often use past risk as a predictor of future risk, but </a:t>
            </a:r>
            <a:r>
              <a:rPr lang="en-US" b="1" dirty="0" smtClean="0">
                <a:solidFill>
                  <a:srgbClr val="FF0000"/>
                </a:solidFill>
              </a:rPr>
              <a:t>past returns are not a good prediction of future returns</a:t>
            </a:r>
            <a:r>
              <a:rPr lang="en-US" dirty="0" smtClean="0"/>
              <a:t>.</a:t>
            </a:r>
          </a:p>
        </p:txBody>
      </p:sp>
      <p:sp>
        <p:nvSpPr>
          <p:cNvPr id="2" name="Slide Number Placeholder 1"/>
          <p:cNvSpPr>
            <a:spLocks noGrp="1"/>
          </p:cNvSpPr>
          <p:nvPr>
            <p:ph type="sldNum" sz="quarter" idx="12"/>
          </p:nvPr>
        </p:nvSpPr>
        <p:spPr/>
        <p:txBody>
          <a:bodyPr/>
          <a:lstStyle/>
          <a:p>
            <a:fld id="{5BA2C55A-3125-4DB8-811E-220550D5AA3F}" type="slidenum">
              <a:rPr lang="en-US" smtClean="0"/>
              <a:pPr/>
              <a:t>24</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606743537"/>
              </p:ext>
            </p:extLst>
          </p:nvPr>
        </p:nvGraphicFramePr>
        <p:xfrm>
          <a:off x="1143000" y="4876800"/>
          <a:ext cx="6705600" cy="1351280"/>
        </p:xfrm>
        <a:graphic>
          <a:graphicData uri="http://schemas.openxmlformats.org/drawingml/2006/table">
            <a:tbl>
              <a:tblPr firstRow="1" bandRow="1">
                <a:tableStyleId>{08FB837D-C827-4EFA-A057-4D05807E0F7C}</a:tableStyleId>
              </a:tblPr>
              <a:tblGrid>
                <a:gridCol w="2133600"/>
                <a:gridCol w="1219200"/>
                <a:gridCol w="1371600"/>
                <a:gridCol w="1981200"/>
              </a:tblGrid>
              <a:tr h="370840">
                <a:tc>
                  <a:txBody>
                    <a:bodyPr/>
                    <a:lstStyle/>
                    <a:p>
                      <a:pPr marL="0" marR="0" algn="r">
                        <a:lnSpc>
                          <a:spcPct val="200000"/>
                        </a:lnSpc>
                        <a:spcBef>
                          <a:spcPts val="0"/>
                        </a:spcBef>
                        <a:spcAft>
                          <a:spcPts val="0"/>
                        </a:spcAft>
                      </a:pPr>
                      <a:endParaRPr lang="en-US" sz="2000" dirty="0">
                        <a:effectLst/>
                        <a:latin typeface="Times New Roman"/>
                        <a:ea typeface="Times New Roman"/>
                      </a:endParaRPr>
                    </a:p>
                  </a:txBody>
                  <a:tcPr marL="68580" marR="68580" marT="0" marB="0" anchor="b"/>
                </a:tc>
                <a:tc>
                  <a:txBody>
                    <a:bodyPr/>
                    <a:lstStyle/>
                    <a:p>
                      <a:pPr marL="0" marR="0" algn="ctr">
                        <a:lnSpc>
                          <a:spcPct val="200000"/>
                        </a:lnSpc>
                        <a:spcBef>
                          <a:spcPts val="0"/>
                        </a:spcBef>
                        <a:spcAft>
                          <a:spcPts val="0"/>
                        </a:spcAft>
                      </a:pPr>
                      <a:r>
                        <a:rPr lang="en-US" sz="2000" dirty="0">
                          <a:effectLst/>
                        </a:rPr>
                        <a:t>Market</a:t>
                      </a:r>
                      <a:endParaRPr lang="en-US" sz="2000" dirty="0">
                        <a:effectLst/>
                        <a:latin typeface="Times New Roman"/>
                        <a:ea typeface="Times New Roman"/>
                      </a:endParaRPr>
                    </a:p>
                  </a:txBody>
                  <a:tcPr marL="68580" marR="68580" marT="0" marB="0" anchor="b"/>
                </a:tc>
                <a:tc>
                  <a:txBody>
                    <a:bodyPr/>
                    <a:lstStyle/>
                    <a:p>
                      <a:pPr marL="0" marR="0" algn="ctr">
                        <a:lnSpc>
                          <a:spcPct val="200000"/>
                        </a:lnSpc>
                        <a:spcBef>
                          <a:spcPts val="0"/>
                        </a:spcBef>
                        <a:spcAft>
                          <a:spcPts val="0"/>
                        </a:spcAft>
                      </a:pPr>
                      <a:r>
                        <a:rPr lang="en-US" sz="2000" dirty="0">
                          <a:effectLst/>
                        </a:rPr>
                        <a:t>Blandy</a:t>
                      </a:r>
                      <a:endParaRPr lang="en-US" sz="2000" dirty="0">
                        <a:effectLst/>
                        <a:latin typeface="Times New Roman"/>
                        <a:ea typeface="Times New Roman"/>
                      </a:endParaRPr>
                    </a:p>
                  </a:txBody>
                  <a:tcPr marL="68580" marR="68580" marT="0" marB="0" anchor="ctr"/>
                </a:tc>
                <a:tc>
                  <a:txBody>
                    <a:bodyPr/>
                    <a:lstStyle/>
                    <a:p>
                      <a:pPr marL="0" marR="0" algn="ctr">
                        <a:lnSpc>
                          <a:spcPct val="200000"/>
                        </a:lnSpc>
                        <a:spcBef>
                          <a:spcPts val="0"/>
                        </a:spcBef>
                        <a:spcAft>
                          <a:spcPts val="0"/>
                        </a:spcAft>
                      </a:pPr>
                      <a:r>
                        <a:rPr lang="en-US" sz="2000" dirty="0">
                          <a:effectLst/>
                        </a:rPr>
                        <a:t>Gourmange</a:t>
                      </a:r>
                      <a:endParaRPr lang="en-US" sz="2000" dirty="0">
                        <a:effectLst/>
                        <a:latin typeface="Times New Roman"/>
                        <a:ea typeface="Times New Roman"/>
                      </a:endParaRPr>
                    </a:p>
                  </a:txBody>
                  <a:tcPr marL="68580" marR="68580" marT="0" marB="0" anchor="ctr"/>
                </a:tc>
              </a:tr>
              <a:tr h="370840">
                <a:tc>
                  <a:txBody>
                    <a:bodyPr/>
                    <a:lstStyle/>
                    <a:p>
                      <a:pPr algn="l" fontAlgn="ctr"/>
                      <a:r>
                        <a:rPr lang="en-US" sz="2000" u="none" strike="noStrike" dirty="0">
                          <a:effectLst/>
                        </a:rPr>
                        <a:t>Average </a:t>
                      </a:r>
                      <a:r>
                        <a:rPr lang="en-US" sz="2000" u="none" strike="noStrike" dirty="0" smtClean="0">
                          <a:effectLst/>
                        </a:rPr>
                        <a:t>return </a:t>
                      </a:r>
                      <a:endParaRPr lang="en-US" sz="2000" b="1" i="0" u="none" strike="noStrike" dirty="0">
                        <a:effectLst/>
                        <a:latin typeface="Cambria"/>
                      </a:endParaRPr>
                    </a:p>
                  </a:txBody>
                  <a:tcPr marL="0" marR="0" marT="0" marB="0" anchor="ctr"/>
                </a:tc>
                <a:tc>
                  <a:txBody>
                    <a:bodyPr/>
                    <a:lstStyle/>
                    <a:p>
                      <a:pPr algn="l" fontAlgn="ctr">
                        <a:tabLst>
                          <a:tab pos="548640" algn="dec"/>
                        </a:tabLst>
                      </a:pPr>
                      <a:r>
                        <a:rPr lang="en-US" sz="2000" u="none" strike="noStrike" dirty="0" smtClean="0">
                          <a:effectLst/>
                        </a:rPr>
                        <a:t>	8.0%</a:t>
                      </a:r>
                      <a:endParaRPr lang="en-US" sz="2000" b="1" i="0" u="none" strike="noStrike" dirty="0">
                        <a:effectLst/>
                        <a:latin typeface="Cambria"/>
                      </a:endParaRPr>
                    </a:p>
                  </a:txBody>
                  <a:tcPr marL="0" marR="144480" marT="0" marB="0" anchor="ctr"/>
                </a:tc>
                <a:tc>
                  <a:txBody>
                    <a:bodyPr/>
                    <a:lstStyle/>
                    <a:p>
                      <a:pPr algn="l" fontAlgn="ctr">
                        <a:tabLst>
                          <a:tab pos="548640" algn="dec"/>
                        </a:tabLst>
                      </a:pPr>
                      <a:r>
                        <a:rPr lang="en-US" sz="2000" u="none" strike="noStrike" dirty="0" smtClean="0">
                          <a:effectLst/>
                        </a:rPr>
                        <a:t>	6.4%</a:t>
                      </a:r>
                      <a:endParaRPr lang="en-US" sz="2000" b="1" i="0" u="none" strike="noStrike" dirty="0">
                        <a:effectLst/>
                        <a:latin typeface="Cambria"/>
                      </a:endParaRPr>
                    </a:p>
                  </a:txBody>
                  <a:tcPr marL="0" marR="144480" marT="0" marB="0" anchor="ctr"/>
                </a:tc>
                <a:tc>
                  <a:txBody>
                    <a:bodyPr/>
                    <a:lstStyle/>
                    <a:p>
                      <a:pPr algn="l" fontAlgn="ctr">
                        <a:tabLst>
                          <a:tab pos="731520" algn="dec"/>
                        </a:tabLst>
                      </a:pPr>
                      <a:r>
                        <a:rPr lang="en-US" sz="2000" u="none" strike="noStrike" dirty="0" smtClean="0">
                          <a:effectLst/>
                        </a:rPr>
                        <a:t>	9.2%</a:t>
                      </a:r>
                      <a:endParaRPr lang="en-US" sz="2000" b="1" i="0" u="none" strike="noStrike" dirty="0">
                        <a:effectLst/>
                        <a:latin typeface="Cambria"/>
                      </a:endParaRPr>
                    </a:p>
                  </a:txBody>
                  <a:tcPr marL="0" marR="144480" marT="0" marB="0" anchor="ctr"/>
                </a:tc>
              </a:tr>
              <a:tr h="370840">
                <a:tc>
                  <a:txBody>
                    <a:bodyPr/>
                    <a:lstStyle/>
                    <a:p>
                      <a:pPr algn="l" fontAlgn="ctr"/>
                      <a:r>
                        <a:rPr lang="en-US" sz="2000" u="none" strike="noStrike" dirty="0" smtClean="0">
                          <a:effectLst/>
                        </a:rPr>
                        <a:t>Standard deviation</a:t>
                      </a:r>
                      <a:endParaRPr lang="en-US" sz="2000" b="1" i="0" u="none" strike="noStrike" dirty="0">
                        <a:effectLst/>
                        <a:latin typeface="Cambria"/>
                      </a:endParaRPr>
                    </a:p>
                  </a:txBody>
                  <a:tcPr marL="0" marR="0" marT="0" marB="0" anchor="ctr"/>
                </a:tc>
                <a:tc>
                  <a:txBody>
                    <a:bodyPr/>
                    <a:lstStyle/>
                    <a:p>
                      <a:pPr algn="l" fontAlgn="ctr">
                        <a:tabLst>
                          <a:tab pos="548640" algn="dec"/>
                        </a:tabLst>
                      </a:pPr>
                      <a:r>
                        <a:rPr lang="en-US" sz="2000" u="none" strike="noStrike" dirty="0" smtClean="0">
                          <a:effectLst/>
                        </a:rPr>
                        <a:t>	20.1%</a:t>
                      </a:r>
                      <a:endParaRPr lang="en-US" sz="2000" b="1" i="0" u="none" strike="noStrike" dirty="0">
                        <a:effectLst/>
                        <a:latin typeface="Cambria"/>
                      </a:endParaRPr>
                    </a:p>
                  </a:txBody>
                  <a:tcPr marL="0" marR="144480" marT="0" marB="0" anchor="ctr"/>
                </a:tc>
                <a:tc>
                  <a:txBody>
                    <a:bodyPr/>
                    <a:lstStyle/>
                    <a:p>
                      <a:pPr algn="l" fontAlgn="ctr">
                        <a:tabLst>
                          <a:tab pos="548640" algn="dec"/>
                        </a:tabLst>
                      </a:pPr>
                      <a:r>
                        <a:rPr lang="en-US" sz="2000" u="none" strike="noStrike" dirty="0" smtClean="0">
                          <a:effectLst/>
                        </a:rPr>
                        <a:t>	25.2%</a:t>
                      </a:r>
                      <a:endParaRPr lang="en-US" sz="2000" b="1" i="0" u="none" strike="noStrike" dirty="0">
                        <a:effectLst/>
                        <a:latin typeface="Cambria"/>
                      </a:endParaRPr>
                    </a:p>
                  </a:txBody>
                  <a:tcPr marL="0" marR="144480" marT="0" marB="0" anchor="ctr"/>
                </a:tc>
                <a:tc>
                  <a:txBody>
                    <a:bodyPr/>
                    <a:lstStyle/>
                    <a:p>
                      <a:pPr algn="l" fontAlgn="ctr">
                        <a:tabLst>
                          <a:tab pos="731520" algn="dec"/>
                        </a:tabLst>
                      </a:pPr>
                      <a:r>
                        <a:rPr lang="en-US" sz="2000" u="none" strike="noStrike" dirty="0" smtClean="0">
                          <a:effectLst/>
                        </a:rPr>
                        <a:t>	38.6%</a:t>
                      </a:r>
                      <a:endParaRPr lang="en-US" sz="2000" b="1" i="0" u="none" strike="noStrike" dirty="0">
                        <a:effectLst/>
                        <a:latin typeface="Cambria"/>
                      </a:endParaRPr>
                    </a:p>
                  </a:txBody>
                  <a:tcPr marL="0" marR="144480" marT="0" marB="0" anchor="ctr"/>
                </a:tc>
              </a:tr>
            </a:tbl>
          </a:graphicData>
        </a:graphic>
      </p:graphicFrame>
    </p:spTree>
    <p:extLst>
      <p:ext uri="{BB962C8B-B14F-4D97-AF65-F5344CB8AC3E}">
        <p14:creationId xmlns:p14="http://schemas.microsoft.com/office/powerpoint/2010/main" val="5615228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How risky is Blandy stock?</a:t>
            </a:r>
            <a:endParaRPr lang="en-US" dirty="0"/>
          </a:p>
        </p:txBody>
      </p:sp>
      <p:sp>
        <p:nvSpPr>
          <p:cNvPr id="7" name="Content Placeholder 6"/>
          <p:cNvSpPr>
            <a:spLocks noGrp="1"/>
          </p:cNvSpPr>
          <p:nvPr>
            <p:ph idx="1"/>
          </p:nvPr>
        </p:nvSpPr>
        <p:spPr/>
        <p:txBody>
          <a:bodyPr/>
          <a:lstStyle/>
          <a:p>
            <a:r>
              <a:rPr lang="en-US" dirty="0" smtClean="0"/>
              <a:t>Assumptions:</a:t>
            </a:r>
          </a:p>
          <a:p>
            <a:pPr lvl="1"/>
            <a:r>
              <a:rPr lang="en-US" dirty="0" smtClean="0"/>
              <a:t>Returns are normally distributed.</a:t>
            </a:r>
          </a:p>
          <a:p>
            <a:pPr lvl="1"/>
            <a:r>
              <a:rPr lang="el-GR" dirty="0" smtClean="0"/>
              <a:t>σ</a:t>
            </a:r>
            <a:r>
              <a:rPr lang="en-US" dirty="0" smtClean="0"/>
              <a:t> is 25.2%</a:t>
            </a:r>
          </a:p>
          <a:p>
            <a:pPr lvl="1"/>
            <a:r>
              <a:rPr lang="en-US" dirty="0" smtClean="0"/>
              <a:t>Expected return is about 7%.</a:t>
            </a:r>
            <a:endParaRPr lang="en-US" dirty="0"/>
          </a:p>
          <a:p>
            <a:r>
              <a:rPr lang="en-US" dirty="0" smtClean="0"/>
              <a:t>16% of the time, return will be:</a:t>
            </a:r>
          </a:p>
          <a:p>
            <a:pPr lvl="1"/>
            <a:r>
              <a:rPr lang="en-US" dirty="0" smtClean="0"/>
              <a:t>&lt; −18.2% 	(7%−25.2% = −18.2)</a:t>
            </a:r>
          </a:p>
          <a:p>
            <a:pPr lvl="1"/>
            <a:r>
              <a:rPr lang="en-US" dirty="0" smtClean="0"/>
              <a:t>&gt; 32.2% </a:t>
            </a:r>
            <a:r>
              <a:rPr lang="en-US" dirty="0"/>
              <a:t>	(7</a:t>
            </a:r>
            <a:r>
              <a:rPr lang="en-US" dirty="0" smtClean="0"/>
              <a:t>%+25.2% =    32.2)</a:t>
            </a:r>
          </a:p>
          <a:p>
            <a:pPr lvl="1"/>
            <a:r>
              <a:rPr lang="en-US" dirty="0" smtClean="0"/>
              <a:t>Stocks are very risky!</a:t>
            </a:r>
            <a:endParaRPr lang="en-US" dirty="0"/>
          </a:p>
          <a:p>
            <a:pPr lvl="1"/>
            <a:endParaRPr lang="en-US" dirty="0"/>
          </a:p>
        </p:txBody>
      </p:sp>
      <p:sp>
        <p:nvSpPr>
          <p:cNvPr id="5" name="Slide Number Placeholder 4"/>
          <p:cNvSpPr>
            <a:spLocks noGrp="1"/>
          </p:cNvSpPr>
          <p:nvPr>
            <p:ph type="sldNum" sz="quarter" idx="12"/>
          </p:nvPr>
        </p:nvSpPr>
        <p:spPr/>
        <p:txBody>
          <a:bodyPr/>
          <a:lstStyle/>
          <a:p>
            <a:fld id="{350E0F26-FDFA-4BE0-8EE5-15E5AE91109B}" type="slidenum">
              <a:rPr lang="en-US" smtClean="0"/>
              <a:pPr/>
              <a:t>25</a:t>
            </a:fld>
            <a:endParaRPr lang="en-US" dirty="0"/>
          </a:p>
        </p:txBody>
      </p:sp>
    </p:spTree>
    <p:extLst>
      <p:ext uri="{BB962C8B-B14F-4D97-AF65-F5344CB8AC3E}">
        <p14:creationId xmlns:p14="http://schemas.microsoft.com/office/powerpoint/2010/main" val="709933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Portfolio Returns</a:t>
            </a:r>
            <a:endParaRPr lang="en-US"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p:txBody>
              <a:bodyPr/>
              <a:lstStyle/>
              <a:p>
                <a:r>
                  <a:rPr lang="en-US" dirty="0" smtClean="0"/>
                  <a:t>The percentage of a portfolio’s value that is invested in Stock i is denoted by the “weight” </a:t>
                </a:r>
                <a:r>
                  <a:rPr lang="en-US" dirty="0"/>
                  <a:t>w</a:t>
                </a:r>
                <a:r>
                  <a:rPr lang="en-US" baseline="-25000" dirty="0"/>
                  <a:t>i</a:t>
                </a:r>
                <a:r>
                  <a:rPr lang="en-US" dirty="0"/>
                  <a:t>. Notice that the sum of all the weights must equal 1. </a:t>
                </a:r>
              </a:p>
              <a:p>
                <a:r>
                  <a:rPr lang="en-US" dirty="0" smtClean="0"/>
                  <a:t>With n stocks in the portfolio, its return each year will be:</a:t>
                </a:r>
              </a:p>
              <a:p>
                <a:pPr marL="457200" lvl="1"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a:latin typeface="Cambria Math"/>
                                </a:rPr>
                                <m:t>r</m:t>
                              </m:r>
                            </m:e>
                          </m:acc>
                        </m:e>
                        <m:sub>
                          <m:r>
                            <m:rPr>
                              <m:sty m:val="p"/>
                            </m:rPr>
                            <a:rPr lang="en-US" b="0" i="0" smtClean="0">
                              <a:latin typeface="Cambria Math"/>
                            </a:rPr>
                            <m:t>p</m:t>
                          </m:r>
                          <m:r>
                            <a:rPr lang="en-US" b="0" i="0" smtClean="0">
                              <a:latin typeface="Cambria Math"/>
                            </a:rPr>
                            <m:t>,</m:t>
                          </m:r>
                          <m:r>
                            <m:rPr>
                              <m:sty m:val="p"/>
                            </m:rPr>
                            <a:rPr lang="en-US" b="0" i="0" smtClean="0">
                              <a:latin typeface="Cambria Math"/>
                            </a:rPr>
                            <m:t>t</m:t>
                          </m:r>
                        </m:sub>
                      </m:sSub>
                      <m:r>
                        <a:rPr lang="en-US">
                          <a:latin typeface="Cambria Math"/>
                        </a:rPr>
                        <m:t>=</m:t>
                      </m:r>
                      <m:nary>
                        <m:naryPr>
                          <m:chr m:val="∑"/>
                          <m:ctrlPr>
                            <a:rPr lang="en-US" i="1">
                              <a:latin typeface="Cambria Math" panose="02040503050406030204" pitchFamily="18" charset="0"/>
                            </a:rPr>
                          </m:ctrlPr>
                        </m:naryPr>
                        <m:sub>
                          <m:r>
                            <m:rPr>
                              <m:sty m:val="p"/>
                            </m:rPr>
                            <a:rPr lang="en-US" b="0" i="0" smtClean="0">
                              <a:latin typeface="Cambria Math"/>
                            </a:rPr>
                            <m:t>i</m:t>
                          </m:r>
                          <m:r>
                            <a:rPr lang="en-US">
                              <a:latin typeface="Cambria Math"/>
                            </a:rPr>
                            <m:t>=1</m:t>
                          </m:r>
                        </m:sub>
                        <m:sup>
                          <m:r>
                            <m:rPr>
                              <m:sty m:val="p"/>
                            </m:rPr>
                            <a:rPr lang="en-US" b="0" i="0" smtClean="0">
                              <a:latin typeface="Cambria Math"/>
                            </a:rPr>
                            <m:t>n</m:t>
                          </m:r>
                        </m:sup>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a:latin typeface="Cambria Math"/>
                                    </a:rPr>
                                    <m:t>r</m:t>
                                  </m:r>
                                </m:e>
                              </m:acc>
                            </m:e>
                            <m:sub>
                              <m:r>
                                <m:rPr>
                                  <m:sty m:val="p"/>
                                </m:rPr>
                                <a:rPr lang="en-US" b="0" i="0" smtClean="0">
                                  <a:latin typeface="Cambria Math"/>
                                </a:rPr>
                                <m:t>i</m:t>
                              </m:r>
                              <m:r>
                                <a:rPr lang="en-US" b="0" i="0" smtClean="0">
                                  <a:latin typeface="Cambria Math"/>
                                </a:rPr>
                                <m:t>,</m:t>
                              </m:r>
                              <m:r>
                                <m:rPr>
                                  <m:sty m:val="p"/>
                                </m:rPr>
                                <a:rPr lang="en-US">
                                  <a:latin typeface="Cambria Math"/>
                                </a:rPr>
                                <m:t>t</m:t>
                              </m:r>
                            </m:sub>
                          </m:sSub>
                        </m:e>
                      </m:nary>
                    </m:oMath>
                  </m:oMathPara>
                </a14:m>
                <a:endParaRPr lang="en-US"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blipFill rotWithShape="1">
                <a:blip r:embed="rId2" cstate="print"/>
                <a:stretch>
                  <a:fillRect l="-549" t="-1926" r="-1333" b="-2815"/>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350E0F26-FDFA-4BE0-8EE5-15E5AE91109B}" type="slidenum">
              <a:rPr lang="en-US" smtClean="0"/>
              <a:pPr/>
              <a:t>26</a:t>
            </a:fld>
            <a:endParaRPr lang="en-US" dirty="0"/>
          </a:p>
        </p:txBody>
      </p:sp>
    </p:spTree>
    <p:extLst>
      <p:ext uri="{BB962C8B-B14F-4D97-AF65-F5344CB8AC3E}">
        <p14:creationId xmlns:p14="http://schemas.microsoft.com/office/powerpoint/2010/main" val="29651779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Example: 2-Stock Portfolio</a:t>
            </a:r>
            <a:endParaRPr lang="en-US"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p:txBody>
              <a:bodyPr/>
              <a:lstStyle/>
              <a:p>
                <a:r>
                  <a:rPr lang="en-US" dirty="0" smtClean="0"/>
                  <a:t>Form a portfolio by selling 25% of the </a:t>
                </a:r>
                <a:r>
                  <a:rPr lang="en-US" dirty="0"/>
                  <a:t>Blandy stock and investing it in the higher-risk Gourmange stock.</a:t>
                </a:r>
              </a:p>
              <a:p>
                <a:r>
                  <a:rPr lang="en-US" dirty="0" smtClean="0"/>
                  <a:t>The portfolio return each year will be:</a:t>
                </a:r>
              </a:p>
              <a:p>
                <a:pPr lvl="1"/>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m:rPr>
                                <m:sty m:val="p"/>
                              </m:rPr>
                              <a:rPr lang="en-US" b="0" i="0" smtClean="0">
                                <a:latin typeface="Cambria Math"/>
                              </a:rPr>
                              <m:t>r</m:t>
                            </m:r>
                          </m:e>
                        </m:acc>
                      </m:e>
                      <m:sub>
                        <m:r>
                          <m:rPr>
                            <m:sty m:val="p"/>
                          </m:rPr>
                          <a:rPr lang="en-US" b="0" i="0" smtClean="0">
                            <a:latin typeface="Cambria Math"/>
                          </a:rPr>
                          <m:t>P</m:t>
                        </m:r>
                        <m:r>
                          <a:rPr lang="en-US" b="0" i="0" smtClean="0">
                            <a:latin typeface="Cambria Math"/>
                          </a:rPr>
                          <m:t>,</m:t>
                        </m:r>
                        <m:r>
                          <m:rPr>
                            <m:sty m:val="p"/>
                          </m:rPr>
                          <a:rPr lang="en-US" b="0" i="0" smtClean="0">
                            <a:latin typeface="Cambria Math"/>
                          </a:rPr>
                          <m:t>t</m:t>
                        </m:r>
                      </m:sub>
                    </m:sSub>
                    <m:r>
                      <a:rPr lang="en-US" b="0" i="0" smtClean="0">
                        <a:latin typeface="Cambria Math"/>
                      </a:rPr>
                      <m:t>=</m:t>
                    </m:r>
                    <m:sSub>
                      <m:sSubPr>
                        <m:ctrlPr>
                          <a:rPr lang="en-US" b="0" i="1" smtClean="0">
                            <a:latin typeface="Cambria Math" panose="02040503050406030204" pitchFamily="18" charset="0"/>
                          </a:rPr>
                        </m:ctrlPr>
                      </m:sSubPr>
                      <m:e>
                        <m:r>
                          <m:rPr>
                            <m:sty m:val="p"/>
                          </m:rPr>
                          <a:rPr lang="en-US" b="0" i="0" smtClean="0">
                            <a:latin typeface="Cambria Math"/>
                          </a:rPr>
                          <m:t>w</m:t>
                        </m:r>
                      </m:e>
                      <m:sub>
                        <m:r>
                          <m:rPr>
                            <m:sty m:val="p"/>
                          </m:rPr>
                          <a:rPr lang="en-US" b="0" i="0" smtClean="0">
                            <a:latin typeface="Cambria Math"/>
                          </a:rPr>
                          <m:t>Blandy</m:t>
                        </m:r>
                      </m:sub>
                    </m:sSub>
                    <m:d>
                      <m:dPr>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b="0" i="0" smtClean="0">
                                <a:latin typeface="Cambria Math"/>
                              </a:rPr>
                              <m:t>Blandy</m:t>
                            </m:r>
                            <m:r>
                              <a:rPr lang="en-US" i="0">
                                <a:latin typeface="Cambria Math"/>
                              </a:rPr>
                              <m:t>,</m:t>
                            </m:r>
                            <m:r>
                              <m:rPr>
                                <m:sty m:val="p"/>
                              </m:rPr>
                              <a:rPr lang="en-US" i="0">
                                <a:latin typeface="Cambria Math"/>
                              </a:rPr>
                              <m:t>t</m:t>
                            </m:r>
                          </m:sub>
                        </m:sSub>
                      </m:e>
                    </m:d>
                    <m:r>
                      <a:rPr lang="en-US" b="0" i="0" smtClean="0">
                        <a:latin typeface="Cambria Math"/>
                      </a:rPr>
                      <m:t>+</m:t>
                    </m:r>
                    <m:sSub>
                      <m:sSubPr>
                        <m:ctrlPr>
                          <a:rPr lang="en-US" i="1">
                            <a:latin typeface="Cambria Math" panose="02040503050406030204" pitchFamily="18" charset="0"/>
                          </a:rPr>
                        </m:ctrlPr>
                      </m:sSubPr>
                      <m:e>
                        <m:r>
                          <m:rPr>
                            <m:sty m:val="p"/>
                          </m:rPr>
                          <a:rPr lang="en-US" i="0">
                            <a:latin typeface="Cambria Math"/>
                          </a:rPr>
                          <m:t>w</m:t>
                        </m:r>
                      </m:e>
                      <m:sub>
                        <m:r>
                          <m:rPr>
                            <m:sty m:val="p"/>
                          </m:rPr>
                          <a:rPr lang="en-US" b="0" i="0" smtClean="0">
                            <a:latin typeface="Cambria Math"/>
                          </a:rPr>
                          <m:t>Gour</m:t>
                        </m:r>
                        <m:r>
                          <a:rPr lang="en-US" b="0" i="0" smtClean="0">
                            <a:latin typeface="Cambria Math"/>
                          </a:rPr>
                          <m:t>.</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b="0" i="0" smtClean="0">
                                <a:latin typeface="Cambria Math"/>
                              </a:rPr>
                              <m:t>Gour</m:t>
                            </m:r>
                            <m:r>
                              <a:rPr lang="en-US" b="0" i="0" smtClean="0">
                                <a:latin typeface="Cambria Math"/>
                              </a:rPr>
                              <m:t>.,</m:t>
                            </m:r>
                            <m:r>
                              <m:rPr>
                                <m:sty m:val="p"/>
                              </m:rPr>
                              <a:rPr lang="en-US" i="0">
                                <a:latin typeface="Cambria Math"/>
                              </a:rPr>
                              <m:t>t</m:t>
                            </m:r>
                          </m:sub>
                        </m:sSub>
                      </m:e>
                    </m:d>
                  </m:oMath>
                </a14:m>
                <a:endParaRPr lang="en-US" dirty="0" smtClean="0"/>
              </a:p>
              <a:p>
                <a:pPr lvl="1"/>
                <a14:m>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P</m:t>
                        </m:r>
                        <m:r>
                          <a:rPr lang="en-US" i="0">
                            <a:latin typeface="Cambria Math"/>
                          </a:rPr>
                          <m:t>,</m:t>
                        </m:r>
                        <m:r>
                          <m:rPr>
                            <m:sty m:val="p"/>
                          </m:rPr>
                          <a:rPr lang="en-US" i="0">
                            <a:latin typeface="Cambria Math"/>
                          </a:rPr>
                          <m:t>t</m:t>
                        </m:r>
                      </m:sub>
                    </m:sSub>
                    <m:r>
                      <a:rPr lang="en-US" i="0">
                        <a:latin typeface="Cambria Math"/>
                      </a:rPr>
                      <m:t>=</m:t>
                    </m:r>
                    <m:r>
                      <a:rPr lang="en-US" b="0" i="0" smtClean="0">
                        <a:latin typeface="Cambria Math"/>
                      </a:rPr>
                      <m:t>0.75</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Blandy</m:t>
                            </m:r>
                            <m:r>
                              <a:rPr lang="en-US" i="0">
                                <a:latin typeface="Cambria Math"/>
                              </a:rPr>
                              <m:t>,</m:t>
                            </m:r>
                            <m:r>
                              <m:rPr>
                                <m:sty m:val="p"/>
                              </m:rPr>
                              <a:rPr lang="en-US" i="0">
                                <a:latin typeface="Cambria Math"/>
                              </a:rPr>
                              <m:t>t</m:t>
                            </m:r>
                          </m:sub>
                        </m:sSub>
                      </m:e>
                    </m:d>
                    <m:r>
                      <a:rPr lang="en-US" i="0">
                        <a:latin typeface="Cambria Math"/>
                      </a:rPr>
                      <m:t>+</m:t>
                    </m:r>
                    <m:r>
                      <a:rPr lang="en-US" b="0" i="0" smtClean="0">
                        <a:latin typeface="Cambria Math"/>
                      </a:rPr>
                      <m:t>0.25</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Gour</m:t>
                            </m:r>
                            <m:r>
                              <a:rPr lang="en-US" i="0">
                                <a:latin typeface="Cambria Math"/>
                              </a:rPr>
                              <m:t>.,</m:t>
                            </m:r>
                            <m:r>
                              <m:rPr>
                                <m:sty m:val="p"/>
                              </m:rPr>
                              <a:rPr lang="en-US" i="0">
                                <a:latin typeface="Cambria Math"/>
                              </a:rPr>
                              <m:t>t</m:t>
                            </m:r>
                          </m:sub>
                        </m:sSub>
                      </m:e>
                    </m:d>
                  </m:oMath>
                </a14:m>
                <a:endParaRPr lang="en-US"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blipFill rotWithShape="1">
                <a:blip r:embed="rId2" cstate="print"/>
                <a:stretch>
                  <a:fillRect l="-549" t="-1926"/>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350E0F26-FDFA-4BE0-8EE5-15E5AE91109B}" type="slidenum">
              <a:rPr lang="en-US" smtClean="0"/>
              <a:pPr/>
              <a:t>27</a:t>
            </a:fld>
            <a:endParaRPr lang="en-US" dirty="0"/>
          </a:p>
        </p:txBody>
      </p:sp>
    </p:spTree>
    <p:extLst>
      <p:ext uri="{BB962C8B-B14F-4D97-AF65-F5344CB8AC3E}">
        <p14:creationId xmlns:p14="http://schemas.microsoft.com/office/powerpoint/2010/main" val="33899125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lide Number Placeholder 5"/>
          <p:cNvSpPr>
            <a:spLocks noGrp="1"/>
          </p:cNvSpPr>
          <p:nvPr>
            <p:ph type="sldNum" sz="quarter" idx="12"/>
          </p:nvPr>
        </p:nvSpPr>
        <p:spPr>
          <a:noFill/>
        </p:spPr>
        <p:txBody>
          <a:bodyPr/>
          <a:lstStyle/>
          <a:p>
            <a:pPr>
              <a:defRPr/>
            </a:pPr>
            <a:fld id="{F96426A7-1D2E-4109-9E7A-1D823E7C4EC7}" type="slidenum">
              <a:rPr lang="en-US">
                <a:latin typeface="+mn-lt"/>
              </a:rPr>
              <a:pPr>
                <a:defRPr/>
              </a:pPr>
              <a:t>28</a:t>
            </a:fld>
            <a:endParaRPr lang="en-US" dirty="0">
              <a:latin typeface="+mn-lt"/>
            </a:endParaRPr>
          </a:p>
        </p:txBody>
      </p:sp>
      <p:sp>
        <p:nvSpPr>
          <p:cNvPr id="39939" name="Rectangle 203"/>
          <p:cNvSpPr>
            <a:spLocks noGrp="1" noChangeArrowheads="1"/>
          </p:cNvSpPr>
          <p:nvPr>
            <p:ph type="title" idx="4294967295"/>
          </p:nvPr>
        </p:nvSpPr>
        <p:spPr/>
        <p:txBody>
          <a:bodyPr>
            <a:noAutofit/>
          </a:bodyPr>
          <a:lstStyle/>
          <a:p>
            <a:r>
              <a:rPr lang="en-US" sz="3200" dirty="0" smtClean="0"/>
              <a:t>Historical Data for Stocks and Portfolio Returns</a:t>
            </a:r>
            <a:endParaRPr 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909254652"/>
              </p:ext>
            </p:extLst>
          </p:nvPr>
        </p:nvGraphicFramePr>
        <p:xfrm>
          <a:off x="1371600" y="1981200"/>
          <a:ext cx="6096000" cy="4135120"/>
        </p:xfrm>
        <a:graphic>
          <a:graphicData uri="http://schemas.openxmlformats.org/drawingml/2006/table">
            <a:tbl>
              <a:tblPr firstRow="1" bandRow="1">
                <a:tableStyleId>{08FB837D-C827-4EFA-A057-4D05807E0F7C}</a:tableStyleId>
              </a:tblPr>
              <a:tblGrid>
                <a:gridCol w="990600"/>
                <a:gridCol w="1371600"/>
                <a:gridCol w="1524000"/>
                <a:gridCol w="2209800"/>
              </a:tblGrid>
              <a:tr h="370840">
                <a:tc>
                  <a:txBody>
                    <a:bodyPr/>
                    <a:lstStyle/>
                    <a:p>
                      <a:pPr marL="0" marR="0" algn="r">
                        <a:lnSpc>
                          <a:spcPct val="200000"/>
                        </a:lnSpc>
                        <a:spcBef>
                          <a:spcPts val="0"/>
                        </a:spcBef>
                        <a:spcAft>
                          <a:spcPts val="0"/>
                        </a:spcAft>
                      </a:pPr>
                      <a:r>
                        <a:rPr lang="en-US" sz="1400" dirty="0">
                          <a:effectLst/>
                        </a:rPr>
                        <a:t>Year</a:t>
                      </a:r>
                      <a:endParaRPr lang="en-US" sz="1400" dirty="0">
                        <a:effectLst/>
                        <a:latin typeface="Times New Roman"/>
                        <a:ea typeface="Times New Roman"/>
                      </a:endParaRPr>
                    </a:p>
                  </a:txBody>
                  <a:tcPr marL="68580" marR="68580" marT="0" marB="0" anchor="b"/>
                </a:tc>
                <a:tc>
                  <a:txBody>
                    <a:bodyPr/>
                    <a:lstStyle/>
                    <a:p>
                      <a:pPr marL="0" marR="0" algn="ctr">
                        <a:lnSpc>
                          <a:spcPct val="200000"/>
                        </a:lnSpc>
                        <a:spcBef>
                          <a:spcPts val="0"/>
                        </a:spcBef>
                        <a:spcAft>
                          <a:spcPts val="0"/>
                        </a:spcAft>
                      </a:pPr>
                      <a:r>
                        <a:rPr lang="en-US" sz="1400" dirty="0">
                          <a:effectLst/>
                        </a:rPr>
                        <a:t>Blandy</a:t>
                      </a:r>
                      <a:endParaRPr lang="en-US" sz="1400" dirty="0">
                        <a:effectLst/>
                        <a:latin typeface="Times New Roman"/>
                        <a:ea typeface="Times New Roman"/>
                      </a:endParaRPr>
                    </a:p>
                  </a:txBody>
                  <a:tcPr marL="68580" marR="68580" marT="0" marB="0" anchor="b"/>
                </a:tc>
                <a:tc>
                  <a:txBody>
                    <a:bodyPr/>
                    <a:lstStyle/>
                    <a:p>
                      <a:pPr marL="0" marR="0" algn="ctr">
                        <a:lnSpc>
                          <a:spcPct val="200000"/>
                        </a:lnSpc>
                        <a:spcBef>
                          <a:spcPts val="0"/>
                        </a:spcBef>
                        <a:spcAft>
                          <a:spcPts val="0"/>
                        </a:spcAft>
                      </a:pPr>
                      <a:r>
                        <a:rPr lang="en-US" sz="1400" dirty="0">
                          <a:effectLst/>
                        </a:rPr>
                        <a:t>Gourmange</a:t>
                      </a:r>
                      <a:endParaRPr lang="en-US" sz="1400" dirty="0">
                        <a:effectLst/>
                        <a:latin typeface="Times New Roman"/>
                        <a:ea typeface="Times New Roman"/>
                      </a:endParaRPr>
                    </a:p>
                  </a:txBody>
                  <a:tcPr marL="68580" marR="68580" marT="0" marB="0" anchor="b"/>
                </a:tc>
                <a:tc>
                  <a:txBody>
                    <a:bodyPr/>
                    <a:lstStyle/>
                    <a:p>
                      <a:pPr marL="0" marR="0" algn="ctr">
                        <a:lnSpc>
                          <a:spcPct val="100000"/>
                        </a:lnSpc>
                        <a:spcBef>
                          <a:spcPts val="0"/>
                        </a:spcBef>
                        <a:spcAft>
                          <a:spcPts val="0"/>
                        </a:spcAft>
                      </a:pPr>
                      <a:r>
                        <a:rPr lang="en-US" sz="1400" dirty="0" smtClean="0">
                          <a:effectLst/>
                        </a:rPr>
                        <a:t>Portfolio of Blandy and Gourmange</a:t>
                      </a:r>
                      <a:endParaRPr lang="en-US" sz="1400" dirty="0">
                        <a:effectLst/>
                        <a:latin typeface="Times New Roman"/>
                        <a:ea typeface="Times New Roman"/>
                      </a:endParaRPr>
                    </a:p>
                  </a:txBody>
                  <a:tcPr marL="68580" marR="68580" marT="0" marB="0" anchor="b"/>
                </a:tc>
              </a:tr>
              <a:tr h="370840">
                <a:tc>
                  <a:txBody>
                    <a:bodyPr/>
                    <a:lstStyle/>
                    <a:p>
                      <a:pPr marL="0" marR="0" algn="r">
                        <a:lnSpc>
                          <a:spcPct val="150000"/>
                        </a:lnSpc>
                        <a:spcBef>
                          <a:spcPts val="0"/>
                        </a:spcBef>
                        <a:spcAft>
                          <a:spcPts val="0"/>
                        </a:spcAft>
                      </a:pPr>
                      <a:r>
                        <a:rPr lang="en-US" sz="1400" dirty="0">
                          <a:effectLst/>
                        </a:rPr>
                        <a:t>1</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26%</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47%</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31.3%</a:t>
                      </a:r>
                      <a:endParaRPr lang="en-US" sz="1400" kern="1200" dirty="0">
                        <a:solidFill>
                          <a:schemeClr val="dk1"/>
                        </a:solidFill>
                        <a:effectLst/>
                        <a:latin typeface="+mn-lt"/>
                        <a:ea typeface="+mn-ea"/>
                        <a:cs typeface="+mn-cs"/>
                      </a:endParaRPr>
                    </a:p>
                  </a:txBody>
                  <a:tcPr marL="0" marR="171450" marT="0" marB="0" anchor="b"/>
                </a:tc>
              </a:tr>
              <a:tr h="370840">
                <a:tc>
                  <a:txBody>
                    <a:bodyPr/>
                    <a:lstStyle/>
                    <a:p>
                      <a:pPr marL="0" marR="0" algn="r">
                        <a:lnSpc>
                          <a:spcPct val="150000"/>
                        </a:lnSpc>
                        <a:spcBef>
                          <a:spcPts val="0"/>
                        </a:spcBef>
                        <a:spcAft>
                          <a:spcPts val="0"/>
                        </a:spcAft>
                      </a:pPr>
                      <a:r>
                        <a:rPr lang="en-US" sz="1400" dirty="0">
                          <a:effectLst/>
                        </a:rPr>
                        <a:t>2</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15</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a:t>
                      </a:r>
                      <a:r>
                        <a:rPr lang="en-US" sz="1400" dirty="0">
                          <a:effectLst/>
                        </a:rPr>
                        <a:t>54</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−2.3</a:t>
                      </a:r>
                      <a:endParaRPr lang="en-US" sz="1400" kern="1200" dirty="0">
                        <a:solidFill>
                          <a:schemeClr val="dk1"/>
                        </a:solidFill>
                        <a:effectLst/>
                        <a:latin typeface="+mn-lt"/>
                        <a:ea typeface="+mn-ea"/>
                        <a:cs typeface="+mn-cs"/>
                      </a:endParaRPr>
                    </a:p>
                  </a:txBody>
                  <a:tcPr marL="0" marR="171450" marT="0" marB="0" anchor="b"/>
                </a:tc>
              </a:tr>
              <a:tr h="370840">
                <a:tc>
                  <a:txBody>
                    <a:bodyPr/>
                    <a:lstStyle/>
                    <a:p>
                      <a:pPr marL="0" marR="0" algn="r">
                        <a:lnSpc>
                          <a:spcPct val="150000"/>
                        </a:lnSpc>
                        <a:spcBef>
                          <a:spcPts val="0"/>
                        </a:spcBef>
                        <a:spcAft>
                          <a:spcPts val="0"/>
                        </a:spcAft>
                      </a:pPr>
                      <a:r>
                        <a:rPr lang="en-US" sz="1400" dirty="0">
                          <a:effectLst/>
                        </a:rPr>
                        <a:t>3</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a:t>
                      </a:r>
                      <a:r>
                        <a:rPr lang="en-US" sz="1400" dirty="0">
                          <a:effectLst/>
                        </a:rPr>
                        <a:t>14</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15</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−6.8</a:t>
                      </a:r>
                      <a:endParaRPr lang="en-US" sz="1400" kern="1200" dirty="0">
                        <a:solidFill>
                          <a:schemeClr val="dk1"/>
                        </a:solidFill>
                        <a:effectLst/>
                        <a:latin typeface="+mn-lt"/>
                        <a:ea typeface="+mn-ea"/>
                        <a:cs typeface="+mn-cs"/>
                      </a:endParaRPr>
                    </a:p>
                  </a:txBody>
                  <a:tcPr marL="0" marR="171450" marT="0" marB="0" anchor="b"/>
                </a:tc>
              </a:tr>
              <a:tr h="370840">
                <a:tc>
                  <a:txBody>
                    <a:bodyPr/>
                    <a:lstStyle/>
                    <a:p>
                      <a:pPr marL="0" marR="0" algn="r">
                        <a:lnSpc>
                          <a:spcPct val="150000"/>
                        </a:lnSpc>
                        <a:spcBef>
                          <a:spcPts val="0"/>
                        </a:spcBef>
                        <a:spcAft>
                          <a:spcPts val="0"/>
                        </a:spcAft>
                      </a:pPr>
                      <a:r>
                        <a:rPr lang="en-US" sz="1400" dirty="0">
                          <a:effectLst/>
                        </a:rPr>
                        <a:t>4</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a:t>
                      </a:r>
                      <a:r>
                        <a:rPr lang="en-US" sz="1400" dirty="0">
                          <a:effectLst/>
                        </a:rPr>
                        <a:t>15</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7</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−9.5</a:t>
                      </a:r>
                      <a:endParaRPr lang="en-US" sz="1400" kern="1200" dirty="0">
                        <a:solidFill>
                          <a:schemeClr val="dk1"/>
                        </a:solidFill>
                        <a:effectLst/>
                        <a:latin typeface="+mn-lt"/>
                        <a:ea typeface="+mn-ea"/>
                        <a:cs typeface="+mn-cs"/>
                      </a:endParaRPr>
                    </a:p>
                  </a:txBody>
                  <a:tcPr marL="0" marR="171450" marT="0" marB="0" anchor="b"/>
                </a:tc>
              </a:tr>
              <a:tr h="370840">
                <a:tc>
                  <a:txBody>
                    <a:bodyPr/>
                    <a:lstStyle/>
                    <a:p>
                      <a:pPr marL="0" marR="0" algn="r">
                        <a:lnSpc>
                          <a:spcPct val="150000"/>
                        </a:lnSpc>
                        <a:spcBef>
                          <a:spcPts val="0"/>
                        </a:spcBef>
                        <a:spcAft>
                          <a:spcPts val="0"/>
                        </a:spcAft>
                      </a:pPr>
                      <a:r>
                        <a:rPr lang="en-US" sz="1400" dirty="0">
                          <a:effectLst/>
                        </a:rPr>
                        <a:t>5</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2</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a:t>
                      </a:r>
                      <a:r>
                        <a:rPr lang="en-US" sz="1400" dirty="0">
                          <a:effectLst/>
                        </a:rPr>
                        <a:t>28</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−5.5</a:t>
                      </a:r>
                      <a:endParaRPr lang="en-US" sz="1400" kern="1200" dirty="0">
                        <a:solidFill>
                          <a:schemeClr val="dk1"/>
                        </a:solidFill>
                        <a:effectLst/>
                        <a:latin typeface="+mn-lt"/>
                        <a:ea typeface="+mn-ea"/>
                        <a:cs typeface="+mn-cs"/>
                      </a:endParaRPr>
                    </a:p>
                  </a:txBody>
                  <a:tcPr marL="0" marR="171450" marT="0" marB="0" anchor="b"/>
                </a:tc>
              </a:tr>
              <a:tr h="370840">
                <a:tc>
                  <a:txBody>
                    <a:bodyPr/>
                    <a:lstStyle/>
                    <a:p>
                      <a:pPr marL="0" marR="0" algn="r">
                        <a:lnSpc>
                          <a:spcPct val="150000"/>
                        </a:lnSpc>
                        <a:spcBef>
                          <a:spcPts val="0"/>
                        </a:spcBef>
                        <a:spcAft>
                          <a:spcPts val="0"/>
                        </a:spcAft>
                      </a:pPr>
                      <a:r>
                        <a:rPr lang="en-US" sz="1400" dirty="0">
                          <a:effectLst/>
                        </a:rPr>
                        <a:t>6</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a:t>
                      </a:r>
                      <a:r>
                        <a:rPr lang="en-US" sz="1400" dirty="0">
                          <a:effectLst/>
                        </a:rPr>
                        <a:t>18</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40</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−3.5</a:t>
                      </a:r>
                      <a:endParaRPr lang="en-US" sz="1400" kern="1200" dirty="0">
                        <a:solidFill>
                          <a:schemeClr val="dk1"/>
                        </a:solidFill>
                        <a:effectLst/>
                        <a:latin typeface="+mn-lt"/>
                        <a:ea typeface="+mn-ea"/>
                        <a:cs typeface="+mn-cs"/>
                      </a:endParaRPr>
                    </a:p>
                  </a:txBody>
                  <a:tcPr marL="0" marR="171450" marT="0" marB="0" anchor="b"/>
                </a:tc>
              </a:tr>
              <a:tr h="370840">
                <a:tc>
                  <a:txBody>
                    <a:bodyPr/>
                    <a:lstStyle/>
                    <a:p>
                      <a:pPr marL="0" marR="0" algn="r">
                        <a:lnSpc>
                          <a:spcPct val="150000"/>
                        </a:lnSpc>
                        <a:spcBef>
                          <a:spcPts val="0"/>
                        </a:spcBef>
                        <a:spcAft>
                          <a:spcPts val="0"/>
                        </a:spcAft>
                      </a:pPr>
                      <a:r>
                        <a:rPr lang="en-US" sz="1400" dirty="0">
                          <a:effectLst/>
                        </a:rPr>
                        <a:t>7</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42</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17</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35.8</a:t>
                      </a:r>
                      <a:endParaRPr lang="en-US" sz="1400" kern="1200" dirty="0">
                        <a:solidFill>
                          <a:schemeClr val="dk1"/>
                        </a:solidFill>
                        <a:effectLst/>
                        <a:latin typeface="+mn-lt"/>
                        <a:ea typeface="+mn-ea"/>
                        <a:cs typeface="+mn-cs"/>
                      </a:endParaRPr>
                    </a:p>
                  </a:txBody>
                  <a:tcPr marL="0" marR="171450" marT="0" marB="0" anchor="b"/>
                </a:tc>
              </a:tr>
              <a:tr h="370840">
                <a:tc>
                  <a:txBody>
                    <a:bodyPr/>
                    <a:lstStyle/>
                    <a:p>
                      <a:pPr marL="0" marR="0" algn="r">
                        <a:lnSpc>
                          <a:spcPct val="150000"/>
                        </a:lnSpc>
                        <a:spcBef>
                          <a:spcPts val="0"/>
                        </a:spcBef>
                        <a:spcAft>
                          <a:spcPts val="0"/>
                        </a:spcAft>
                      </a:pPr>
                      <a:r>
                        <a:rPr lang="en-US" sz="1400" dirty="0">
                          <a:effectLst/>
                        </a:rPr>
                        <a:t>8</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30</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a:t>
                      </a:r>
                      <a:r>
                        <a:rPr lang="en-US" sz="1400" dirty="0">
                          <a:effectLst/>
                        </a:rPr>
                        <a:t>23</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16.8</a:t>
                      </a:r>
                      <a:endParaRPr lang="en-US" sz="1400" kern="1200" dirty="0">
                        <a:solidFill>
                          <a:schemeClr val="dk1"/>
                        </a:solidFill>
                        <a:effectLst/>
                        <a:latin typeface="+mn-lt"/>
                        <a:ea typeface="+mn-ea"/>
                        <a:cs typeface="+mn-cs"/>
                      </a:endParaRPr>
                    </a:p>
                  </a:txBody>
                  <a:tcPr marL="0" marR="171450" marT="0" marB="0" anchor="b"/>
                </a:tc>
              </a:tr>
              <a:tr h="370840">
                <a:tc>
                  <a:txBody>
                    <a:bodyPr/>
                    <a:lstStyle/>
                    <a:p>
                      <a:pPr marL="0" marR="0" algn="r">
                        <a:lnSpc>
                          <a:spcPct val="150000"/>
                        </a:lnSpc>
                        <a:spcBef>
                          <a:spcPts val="0"/>
                        </a:spcBef>
                        <a:spcAft>
                          <a:spcPts val="0"/>
                        </a:spcAft>
                      </a:pPr>
                      <a:r>
                        <a:rPr lang="en-US" sz="1400" dirty="0">
                          <a:effectLst/>
                        </a:rPr>
                        <a:t>9</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a:t>
                      </a:r>
                      <a:r>
                        <a:rPr lang="en-US" sz="1400" dirty="0">
                          <a:effectLst/>
                        </a:rPr>
                        <a:t>32</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a:t>
                      </a:r>
                      <a:r>
                        <a:rPr lang="en-US" sz="1400" dirty="0">
                          <a:effectLst/>
                        </a:rPr>
                        <a:t>4</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−25.0</a:t>
                      </a:r>
                      <a:endParaRPr lang="en-US" sz="1400" kern="1200" dirty="0">
                        <a:solidFill>
                          <a:schemeClr val="dk1"/>
                        </a:solidFill>
                        <a:effectLst/>
                        <a:latin typeface="+mn-lt"/>
                        <a:ea typeface="+mn-ea"/>
                        <a:cs typeface="+mn-cs"/>
                      </a:endParaRPr>
                    </a:p>
                  </a:txBody>
                  <a:tcPr marL="0" marR="171450" marT="0" marB="0" anchor="b"/>
                </a:tc>
              </a:tr>
              <a:tr h="370840">
                <a:tc>
                  <a:txBody>
                    <a:bodyPr/>
                    <a:lstStyle/>
                    <a:p>
                      <a:pPr marL="0" marR="0" algn="r">
                        <a:lnSpc>
                          <a:spcPct val="150000"/>
                        </a:lnSpc>
                        <a:spcBef>
                          <a:spcPts val="0"/>
                        </a:spcBef>
                        <a:spcAft>
                          <a:spcPts val="0"/>
                        </a:spcAft>
                      </a:pPr>
                      <a:r>
                        <a:rPr lang="en-US" sz="1400" dirty="0">
                          <a:effectLst/>
                        </a:rPr>
                        <a:t>10</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28</a:t>
                      </a:r>
                      <a:endParaRPr lang="en-US" sz="1400" dirty="0">
                        <a:effectLst/>
                        <a:latin typeface="Times New Roman"/>
                        <a:ea typeface="Times New Roman"/>
                      </a:endParaRPr>
                    </a:p>
                  </a:txBody>
                  <a:tcPr marL="68580" marR="68580" marT="0" marB="0" anchor="b"/>
                </a:tc>
                <a:tc>
                  <a:txBody>
                    <a:bodyPr/>
                    <a:lstStyle/>
                    <a:p>
                      <a:pPr marL="0" marR="0" algn="l">
                        <a:lnSpc>
                          <a:spcPct val="150000"/>
                        </a:lnSpc>
                        <a:spcBef>
                          <a:spcPts val="0"/>
                        </a:spcBef>
                        <a:spcAft>
                          <a:spcPts val="0"/>
                        </a:spcAft>
                        <a:tabLst>
                          <a:tab pos="731520" algn="dec"/>
                        </a:tabLst>
                      </a:pPr>
                      <a:r>
                        <a:rPr lang="en-US" sz="1400" dirty="0" smtClean="0">
                          <a:effectLst/>
                        </a:rPr>
                        <a:t>	75</a:t>
                      </a:r>
                      <a:endParaRPr lang="en-US" sz="1400" dirty="0">
                        <a:effectLst/>
                        <a:latin typeface="Times New Roman"/>
                        <a:ea typeface="Times New Roman"/>
                      </a:endParaRPr>
                    </a:p>
                  </a:txBody>
                  <a:tcPr marL="68580" marR="68580" marT="0" marB="0" anchor="b"/>
                </a:tc>
                <a:tc>
                  <a:txBody>
                    <a:bodyPr/>
                    <a:lstStyle/>
                    <a:p>
                      <a:pPr marL="0" marR="0" algn="l" defTabSz="914400" rtl="0" eaLnBrk="1" fontAlgn="b" latinLnBrk="0" hangingPunct="1">
                        <a:lnSpc>
                          <a:spcPct val="150000"/>
                        </a:lnSpc>
                        <a:spcBef>
                          <a:spcPts val="0"/>
                        </a:spcBef>
                        <a:spcAft>
                          <a:spcPts val="0"/>
                        </a:spcAft>
                        <a:tabLst>
                          <a:tab pos="731520" algn="dec"/>
                        </a:tabLst>
                      </a:pPr>
                      <a:r>
                        <a:rPr lang="en-US" sz="1400" kern="1200" dirty="0" smtClean="0">
                          <a:solidFill>
                            <a:schemeClr val="dk1"/>
                          </a:solidFill>
                          <a:effectLst/>
                          <a:latin typeface="+mn-lt"/>
                          <a:ea typeface="+mn-ea"/>
                          <a:cs typeface="+mn-cs"/>
                        </a:rPr>
                        <a:t>	39.8</a:t>
                      </a:r>
                      <a:endParaRPr lang="en-US" sz="1400" kern="1200" dirty="0">
                        <a:solidFill>
                          <a:schemeClr val="dk1"/>
                        </a:solidFill>
                        <a:effectLst/>
                        <a:latin typeface="+mn-lt"/>
                        <a:ea typeface="+mn-ea"/>
                        <a:cs typeface="+mn-cs"/>
                      </a:endParaRPr>
                    </a:p>
                  </a:txBody>
                  <a:tcPr marL="0" marR="171450" marT="0" marB="0" anchor="b"/>
                </a:tc>
              </a:tr>
            </a:tbl>
          </a:graphicData>
        </a:graphic>
      </p:graphicFrame>
    </p:spTree>
    <p:extLst>
      <p:ext uri="{BB962C8B-B14F-4D97-AF65-F5344CB8AC3E}">
        <p14:creationId xmlns:p14="http://schemas.microsoft.com/office/powerpoint/2010/main" val="31969998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Portfolio Historical Average and Standard Deviation</a:t>
            </a:r>
            <a:endParaRPr lang="en-US" dirty="0"/>
          </a:p>
        </p:txBody>
      </p:sp>
      <p:sp>
        <p:nvSpPr>
          <p:cNvPr id="6" name="Content Placeholder 5"/>
          <p:cNvSpPr>
            <a:spLocks noGrp="1"/>
          </p:cNvSpPr>
          <p:nvPr>
            <p:ph sz="half" idx="2"/>
          </p:nvPr>
        </p:nvSpPr>
        <p:spPr>
          <a:xfrm>
            <a:off x="1371600" y="1905000"/>
            <a:ext cx="6477000" cy="2667000"/>
          </a:xfrm>
        </p:spPr>
        <p:txBody>
          <a:bodyPr>
            <a:normAutofit lnSpcReduction="10000"/>
          </a:bodyPr>
          <a:lstStyle/>
          <a:p>
            <a:r>
              <a:rPr lang="en-US" dirty="0" smtClean="0"/>
              <a:t>The portfolio’s average return is the weighted average of the stocks’ average returns.</a:t>
            </a:r>
          </a:p>
          <a:p>
            <a:r>
              <a:rPr lang="en-US" dirty="0" smtClean="0"/>
              <a:t>The portfolio’s standard deviation is </a:t>
            </a:r>
            <a:r>
              <a:rPr lang="en-US" i="1" dirty="0" smtClean="0"/>
              <a:t>less</a:t>
            </a:r>
            <a:r>
              <a:rPr lang="en-US" dirty="0" smtClean="0"/>
              <a:t> than either stock’s </a:t>
            </a:r>
            <a:r>
              <a:rPr lang="el-GR" dirty="0" smtClean="0"/>
              <a:t>σ</a:t>
            </a:r>
            <a:r>
              <a:rPr lang="en-US" dirty="0" smtClean="0"/>
              <a:t>! </a:t>
            </a:r>
          </a:p>
          <a:p>
            <a:r>
              <a:rPr lang="en-US" dirty="0" smtClean="0"/>
              <a:t>What explains this?</a:t>
            </a:r>
          </a:p>
        </p:txBody>
      </p:sp>
      <p:sp>
        <p:nvSpPr>
          <p:cNvPr id="2" name="Slide Number Placeholder 1"/>
          <p:cNvSpPr>
            <a:spLocks noGrp="1"/>
          </p:cNvSpPr>
          <p:nvPr>
            <p:ph type="sldNum" sz="quarter" idx="12"/>
          </p:nvPr>
        </p:nvSpPr>
        <p:spPr/>
        <p:txBody>
          <a:bodyPr/>
          <a:lstStyle/>
          <a:p>
            <a:fld id="{5BA2C55A-3125-4DB8-811E-220550D5AA3F}" type="slidenum">
              <a:rPr lang="en-US" smtClean="0"/>
              <a:pPr/>
              <a:t>29</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92880101"/>
              </p:ext>
            </p:extLst>
          </p:nvPr>
        </p:nvGraphicFramePr>
        <p:xfrm>
          <a:off x="1143000" y="4876800"/>
          <a:ext cx="6705600" cy="1351280"/>
        </p:xfrm>
        <a:graphic>
          <a:graphicData uri="http://schemas.openxmlformats.org/drawingml/2006/table">
            <a:tbl>
              <a:tblPr firstRow="1" bandRow="1">
                <a:tableStyleId>{08FB837D-C827-4EFA-A057-4D05807E0F7C}</a:tableStyleId>
              </a:tblPr>
              <a:tblGrid>
                <a:gridCol w="2209800"/>
                <a:gridCol w="1143000"/>
                <a:gridCol w="1676400"/>
                <a:gridCol w="1676400"/>
              </a:tblGrid>
              <a:tr h="370840">
                <a:tc>
                  <a:txBody>
                    <a:bodyPr/>
                    <a:lstStyle/>
                    <a:p>
                      <a:pPr marL="0" marR="0" algn="r">
                        <a:lnSpc>
                          <a:spcPct val="200000"/>
                        </a:lnSpc>
                        <a:spcBef>
                          <a:spcPts val="0"/>
                        </a:spcBef>
                        <a:spcAft>
                          <a:spcPts val="0"/>
                        </a:spcAft>
                      </a:pPr>
                      <a:endParaRPr lang="en-US" sz="2000" dirty="0">
                        <a:effectLst/>
                        <a:latin typeface="Times New Roman"/>
                        <a:ea typeface="Times New Roman"/>
                      </a:endParaRPr>
                    </a:p>
                  </a:txBody>
                  <a:tcPr marL="68580" marR="68580" marT="0" marB="0" anchor="b"/>
                </a:tc>
                <a:tc>
                  <a:txBody>
                    <a:bodyPr/>
                    <a:lstStyle/>
                    <a:p>
                      <a:pPr marL="0" marR="0" algn="ctr">
                        <a:lnSpc>
                          <a:spcPct val="200000"/>
                        </a:lnSpc>
                        <a:spcBef>
                          <a:spcPts val="0"/>
                        </a:spcBef>
                        <a:spcAft>
                          <a:spcPts val="0"/>
                        </a:spcAft>
                      </a:pPr>
                      <a:r>
                        <a:rPr lang="en-US" sz="2000" dirty="0">
                          <a:effectLst/>
                        </a:rPr>
                        <a:t>Blandy</a:t>
                      </a:r>
                      <a:endParaRPr lang="en-US" sz="2000" dirty="0">
                        <a:effectLst/>
                        <a:latin typeface="Times New Roman"/>
                        <a:ea typeface="Times New Roman"/>
                      </a:endParaRPr>
                    </a:p>
                  </a:txBody>
                  <a:tcPr marL="68580" marR="68580" marT="0" marB="0" anchor="ctr"/>
                </a:tc>
                <a:tc>
                  <a:txBody>
                    <a:bodyPr/>
                    <a:lstStyle/>
                    <a:p>
                      <a:pPr marL="0" marR="0" algn="ctr">
                        <a:lnSpc>
                          <a:spcPct val="200000"/>
                        </a:lnSpc>
                        <a:spcBef>
                          <a:spcPts val="0"/>
                        </a:spcBef>
                        <a:spcAft>
                          <a:spcPts val="0"/>
                        </a:spcAft>
                      </a:pPr>
                      <a:r>
                        <a:rPr lang="en-US" sz="2000" dirty="0">
                          <a:effectLst/>
                        </a:rPr>
                        <a:t>Gourmange</a:t>
                      </a:r>
                      <a:endParaRPr lang="en-US" sz="2000" dirty="0">
                        <a:effectLst/>
                        <a:latin typeface="Times New Roman"/>
                        <a:ea typeface="Times New Roman"/>
                      </a:endParaRPr>
                    </a:p>
                  </a:txBody>
                  <a:tcPr marL="68580" marR="68580" marT="0" marB="0" anchor="ctr"/>
                </a:tc>
                <a:tc>
                  <a:txBody>
                    <a:bodyPr/>
                    <a:lstStyle/>
                    <a:p>
                      <a:pPr marL="0" marR="0" algn="ctr">
                        <a:lnSpc>
                          <a:spcPct val="200000"/>
                        </a:lnSpc>
                        <a:spcBef>
                          <a:spcPts val="0"/>
                        </a:spcBef>
                        <a:spcAft>
                          <a:spcPts val="0"/>
                        </a:spcAft>
                      </a:pPr>
                      <a:r>
                        <a:rPr lang="en-US" sz="2000" dirty="0" smtClean="0">
                          <a:effectLst/>
                        </a:rPr>
                        <a:t>Portfolio</a:t>
                      </a:r>
                      <a:endParaRPr lang="en-US" sz="2000" dirty="0">
                        <a:effectLst/>
                        <a:latin typeface="Times New Roman"/>
                        <a:ea typeface="Times New Roman"/>
                      </a:endParaRPr>
                    </a:p>
                  </a:txBody>
                  <a:tcPr marL="68580" marR="68580" marT="0" marB="0" anchor="ctr"/>
                </a:tc>
              </a:tr>
              <a:tr h="370840">
                <a:tc>
                  <a:txBody>
                    <a:bodyPr/>
                    <a:lstStyle/>
                    <a:p>
                      <a:pPr algn="l" fontAlgn="ctr"/>
                      <a:r>
                        <a:rPr lang="en-US" sz="2000" u="none" strike="noStrike" dirty="0">
                          <a:effectLst/>
                        </a:rPr>
                        <a:t>Average </a:t>
                      </a:r>
                      <a:r>
                        <a:rPr lang="en-US" sz="2000" u="none" strike="noStrike" dirty="0" smtClean="0">
                          <a:effectLst/>
                        </a:rPr>
                        <a:t>return </a:t>
                      </a:r>
                      <a:endParaRPr lang="en-US" sz="2000" b="1" i="0" u="none" strike="noStrike" dirty="0">
                        <a:effectLst/>
                        <a:latin typeface="Cambria"/>
                      </a:endParaRPr>
                    </a:p>
                  </a:txBody>
                  <a:tcPr marL="0" marR="0" marT="0" marB="0" anchor="ctr"/>
                </a:tc>
                <a:tc>
                  <a:txBody>
                    <a:bodyPr/>
                    <a:lstStyle/>
                    <a:p>
                      <a:pPr algn="l" fontAlgn="ctr">
                        <a:tabLst>
                          <a:tab pos="548640" algn="dec"/>
                        </a:tabLst>
                      </a:pPr>
                      <a:r>
                        <a:rPr lang="en-US" sz="2000" u="none" strike="noStrike" dirty="0" smtClean="0">
                          <a:effectLst/>
                        </a:rPr>
                        <a:t>	6.4%</a:t>
                      </a:r>
                      <a:endParaRPr lang="en-US" sz="2000" b="1" i="0" u="none" strike="noStrike" dirty="0">
                        <a:effectLst/>
                        <a:latin typeface="Cambria"/>
                      </a:endParaRPr>
                    </a:p>
                  </a:txBody>
                  <a:tcPr marL="0" marR="144480" marT="0" marB="0" anchor="ctr"/>
                </a:tc>
                <a:tc>
                  <a:txBody>
                    <a:bodyPr/>
                    <a:lstStyle/>
                    <a:p>
                      <a:pPr algn="l" fontAlgn="ctr">
                        <a:tabLst>
                          <a:tab pos="731520" algn="dec"/>
                        </a:tabLst>
                      </a:pPr>
                      <a:r>
                        <a:rPr lang="en-US" sz="2000" u="none" strike="noStrike" dirty="0" smtClean="0">
                          <a:effectLst/>
                        </a:rPr>
                        <a:t>	9.2%</a:t>
                      </a:r>
                      <a:endParaRPr lang="en-US" sz="2000" b="1" i="0" u="none" strike="noStrike" dirty="0">
                        <a:effectLst/>
                        <a:latin typeface="Cambria"/>
                      </a:endParaRPr>
                    </a:p>
                  </a:txBody>
                  <a:tcPr marL="0" marR="144480" marT="0" marB="0" anchor="ctr"/>
                </a:tc>
                <a:tc>
                  <a:txBody>
                    <a:bodyPr/>
                    <a:lstStyle/>
                    <a:p>
                      <a:pPr algn="l" fontAlgn="ctr">
                        <a:tabLst>
                          <a:tab pos="548640" algn="dec"/>
                        </a:tabLst>
                      </a:pPr>
                      <a:r>
                        <a:rPr lang="en-US" sz="2000" u="none" strike="noStrike" dirty="0" smtClean="0">
                          <a:effectLst/>
                        </a:rPr>
                        <a:t>	7.1%</a:t>
                      </a:r>
                    </a:p>
                  </a:txBody>
                  <a:tcPr marL="0" marR="144480" marT="0" marB="0" anchor="ctr"/>
                </a:tc>
              </a:tr>
              <a:tr h="370840">
                <a:tc>
                  <a:txBody>
                    <a:bodyPr/>
                    <a:lstStyle/>
                    <a:p>
                      <a:pPr algn="l" fontAlgn="ctr"/>
                      <a:r>
                        <a:rPr lang="en-US" sz="2000" u="none" strike="noStrike" dirty="0" smtClean="0">
                          <a:effectLst/>
                        </a:rPr>
                        <a:t>Standard deviation</a:t>
                      </a:r>
                      <a:endParaRPr lang="en-US" sz="2000" b="1" i="0" u="none" strike="noStrike" dirty="0">
                        <a:effectLst/>
                        <a:latin typeface="Cambria"/>
                      </a:endParaRPr>
                    </a:p>
                  </a:txBody>
                  <a:tcPr marL="0" marR="0" marT="0" marB="0" anchor="ctr"/>
                </a:tc>
                <a:tc>
                  <a:txBody>
                    <a:bodyPr/>
                    <a:lstStyle/>
                    <a:p>
                      <a:pPr algn="l" fontAlgn="ctr">
                        <a:tabLst>
                          <a:tab pos="548640" algn="dec"/>
                        </a:tabLst>
                      </a:pPr>
                      <a:r>
                        <a:rPr lang="en-US" sz="2000" u="none" strike="noStrike" dirty="0" smtClean="0">
                          <a:effectLst/>
                        </a:rPr>
                        <a:t>	25.2%</a:t>
                      </a:r>
                      <a:endParaRPr lang="en-US" sz="2000" b="1" i="0" u="none" strike="noStrike" dirty="0">
                        <a:effectLst/>
                        <a:latin typeface="Cambria"/>
                      </a:endParaRPr>
                    </a:p>
                  </a:txBody>
                  <a:tcPr marL="0" marR="144480" marT="0" marB="0" anchor="ctr"/>
                </a:tc>
                <a:tc>
                  <a:txBody>
                    <a:bodyPr/>
                    <a:lstStyle/>
                    <a:p>
                      <a:pPr algn="l" fontAlgn="ctr">
                        <a:tabLst>
                          <a:tab pos="731520" algn="dec"/>
                        </a:tabLst>
                      </a:pPr>
                      <a:r>
                        <a:rPr lang="en-US" sz="2000" u="none" strike="noStrike" dirty="0" smtClean="0">
                          <a:effectLst/>
                        </a:rPr>
                        <a:t>	38.6%</a:t>
                      </a:r>
                      <a:endParaRPr lang="en-US" sz="2000" b="1" i="0" u="none" strike="noStrike" dirty="0">
                        <a:effectLst/>
                        <a:latin typeface="Cambria"/>
                      </a:endParaRPr>
                    </a:p>
                  </a:txBody>
                  <a:tcPr marL="0" marR="144480" marT="0" marB="0" anchor="ctr"/>
                </a:tc>
                <a:tc>
                  <a:txBody>
                    <a:bodyPr/>
                    <a:lstStyle/>
                    <a:p>
                      <a:pPr algn="l" fontAlgn="ctr">
                        <a:tabLst>
                          <a:tab pos="548640" algn="dec"/>
                        </a:tabLst>
                      </a:pPr>
                      <a:r>
                        <a:rPr lang="en-US" sz="2000" u="none" strike="noStrike" dirty="0" smtClean="0">
                          <a:effectLst/>
                        </a:rPr>
                        <a:t>	</a:t>
                      </a:r>
                      <a:r>
                        <a:rPr lang="en-US" sz="2400" b="1" u="none" strike="noStrike" dirty="0" smtClean="0">
                          <a:solidFill>
                            <a:srgbClr val="FF0000"/>
                          </a:solidFill>
                          <a:effectLst/>
                        </a:rPr>
                        <a:t>22.2%</a:t>
                      </a:r>
                    </a:p>
                  </a:txBody>
                  <a:tcPr marL="0" marR="144480" marT="0" marB="0" anchor="ctr"/>
                </a:tc>
              </a:tr>
            </a:tbl>
          </a:graphicData>
        </a:graphic>
      </p:graphicFrame>
    </p:spTree>
    <p:extLst>
      <p:ext uri="{BB962C8B-B14F-4D97-AF65-F5344CB8AC3E}">
        <p14:creationId xmlns:p14="http://schemas.microsoft.com/office/powerpoint/2010/main" val="1023236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344152E4-9893-4742-B338-331ECF142DD9}" type="slidenum">
              <a:rPr lang="en-US">
                <a:latin typeface="+mn-lt"/>
              </a:rPr>
              <a:pPr>
                <a:defRPr/>
              </a:pPr>
              <a:t>3</a:t>
            </a:fld>
            <a:endParaRPr lang="en-US" dirty="0">
              <a:latin typeface="+mn-lt"/>
            </a:endParaRPr>
          </a:p>
        </p:txBody>
      </p:sp>
      <p:sp>
        <p:nvSpPr>
          <p:cNvPr id="9219" name="Rectangle 4130"/>
          <p:cNvSpPr>
            <a:spLocks noGrp="1" noChangeArrowheads="1"/>
          </p:cNvSpPr>
          <p:nvPr>
            <p:ph type="title"/>
          </p:nvPr>
        </p:nvSpPr>
        <p:spPr/>
        <p:txBody>
          <a:bodyPr/>
          <a:lstStyle/>
          <a:p>
            <a:r>
              <a:rPr lang="en-US" dirty="0"/>
              <a:t>Topics in Chapter</a:t>
            </a:r>
          </a:p>
        </p:txBody>
      </p:sp>
      <p:sp>
        <p:nvSpPr>
          <p:cNvPr id="9220" name="Rectangle 4131"/>
          <p:cNvSpPr>
            <a:spLocks noGrp="1" noChangeArrowheads="1"/>
          </p:cNvSpPr>
          <p:nvPr>
            <p:ph type="body" idx="1"/>
          </p:nvPr>
        </p:nvSpPr>
        <p:spPr/>
        <p:txBody>
          <a:bodyPr/>
          <a:lstStyle/>
          <a:p>
            <a:r>
              <a:rPr lang="en-US" dirty="0"/>
              <a:t>Basic </a:t>
            </a:r>
            <a:r>
              <a:rPr lang="en-US" dirty="0" smtClean="0"/>
              <a:t>return and risk </a:t>
            </a:r>
            <a:r>
              <a:rPr lang="en-US" dirty="0"/>
              <a:t>concepts</a:t>
            </a:r>
          </a:p>
          <a:p>
            <a:r>
              <a:rPr lang="en-US" dirty="0" smtClean="0"/>
              <a:t>Stand-alone </a:t>
            </a:r>
            <a:r>
              <a:rPr lang="en-US" dirty="0"/>
              <a:t>risk</a:t>
            </a:r>
          </a:p>
          <a:p>
            <a:r>
              <a:rPr lang="en-US" dirty="0"/>
              <a:t>Portfolio (market) risk</a:t>
            </a:r>
          </a:p>
          <a:p>
            <a:r>
              <a:rPr lang="en-US" dirty="0"/>
              <a:t>Risk and return: </a:t>
            </a:r>
            <a:r>
              <a:rPr lang="en-US" dirty="0" smtClean="0"/>
              <a:t>CAPM/SML</a:t>
            </a:r>
          </a:p>
          <a:p>
            <a:r>
              <a:rPr lang="en-US" dirty="0" smtClean="0"/>
              <a:t>Market equilibrium and market efficiency</a:t>
            </a: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closely do the returns follow one another?</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25779667"/>
              </p:ext>
            </p:extLst>
          </p:nvPr>
        </p:nvGraphicFramePr>
        <p:xfrm>
          <a:off x="838200" y="2057400"/>
          <a:ext cx="3998912"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3" name="Content Placeholder 2"/>
          <p:cNvSpPr>
            <a:spLocks noGrp="1"/>
          </p:cNvSpPr>
          <p:nvPr>
            <p:ph sz="half" idx="2"/>
          </p:nvPr>
        </p:nvSpPr>
        <p:spPr/>
        <p:txBody>
          <a:bodyPr/>
          <a:lstStyle/>
          <a:p>
            <a:pPr marL="0" indent="0">
              <a:lnSpc>
                <a:spcPct val="90000"/>
              </a:lnSpc>
              <a:buNone/>
            </a:pPr>
            <a:r>
              <a:rPr lang="en-US" dirty="0" smtClean="0"/>
              <a:t>Notice </a:t>
            </a:r>
            <a:r>
              <a:rPr lang="en-US" dirty="0"/>
              <a:t>that the returns </a:t>
            </a:r>
            <a:r>
              <a:rPr lang="en-US" dirty="0" smtClean="0"/>
              <a:t>don’t </a:t>
            </a:r>
            <a:r>
              <a:rPr lang="en-US" dirty="0"/>
              <a:t>move in perfect lock-step: Sometimes one is </a:t>
            </a:r>
            <a:r>
              <a:rPr lang="en-US" dirty="0" smtClean="0"/>
              <a:t>up and the other is down.</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30</a:t>
            </a:fld>
            <a:endParaRPr lang="en-US" dirty="0"/>
          </a:p>
        </p:txBody>
      </p:sp>
    </p:spTree>
    <p:extLst>
      <p:ext uri="{BB962C8B-B14F-4D97-AF65-F5344CB8AC3E}">
        <p14:creationId xmlns:p14="http://schemas.microsoft.com/office/powerpoint/2010/main" val="26033850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6276C7B0-B6E0-47B0-A71B-1477142EB510}" type="slidenum">
              <a:rPr lang="en-US">
                <a:latin typeface="+mn-lt"/>
              </a:rPr>
              <a:pPr>
                <a:defRPr/>
              </a:pPr>
              <a:t>31</a:t>
            </a:fld>
            <a:endParaRPr lang="en-US" dirty="0">
              <a:latin typeface="+mn-lt"/>
            </a:endParaRPr>
          </a:p>
        </p:txBody>
      </p:sp>
      <p:sp>
        <p:nvSpPr>
          <p:cNvPr id="29699" name="Rectangle 5"/>
          <p:cNvSpPr>
            <a:spLocks noGrp="1" noChangeArrowheads="1"/>
          </p:cNvSpPr>
          <p:nvPr>
            <p:ph type="title"/>
          </p:nvPr>
        </p:nvSpPr>
        <p:spPr/>
        <p:txBody>
          <a:bodyPr/>
          <a:lstStyle/>
          <a:p>
            <a:r>
              <a:rPr lang="en-US" dirty="0" smtClean="0"/>
              <a:t>Correlation Coefficient (</a:t>
            </a:r>
            <a:r>
              <a:rPr lang="el-GR" dirty="0" smtClean="0"/>
              <a:t>ρ</a:t>
            </a:r>
            <a:r>
              <a:rPr lang="en-US" baseline="-25000" dirty="0" smtClean="0"/>
              <a:t>i,j</a:t>
            </a:r>
            <a:r>
              <a:rPr lang="en-US" dirty="0" smtClean="0"/>
              <a:t>)</a:t>
            </a:r>
            <a:endParaRPr lang="en-US" dirty="0"/>
          </a:p>
        </p:txBody>
      </p:sp>
      <mc:AlternateContent xmlns:mc="http://schemas.openxmlformats.org/markup-compatibility/2006" xmlns:a14="http://schemas.microsoft.com/office/drawing/2010/main">
        <mc:Choice Requires="a14">
          <p:sp>
            <p:nvSpPr>
              <p:cNvPr id="29700" name="Rectangle 6"/>
              <p:cNvSpPr>
                <a:spLocks noGrp="1" noChangeArrowheads="1"/>
              </p:cNvSpPr>
              <p:nvPr>
                <p:ph type="body" idx="1"/>
              </p:nvPr>
            </p:nvSpPr>
            <p:spPr/>
            <p:txBody>
              <a:bodyPr/>
              <a:lstStyle/>
              <a:p>
                <a:pPr>
                  <a:lnSpc>
                    <a:spcPct val="90000"/>
                  </a:lnSpc>
                </a:pPr>
                <a:r>
                  <a:rPr lang="en-US" sz="2800" dirty="0" smtClean="0"/>
                  <a:t>Loosely speaking, the correlation </a:t>
                </a:r>
                <a:r>
                  <a:rPr lang="en-US" sz="2800" dirty="0"/>
                  <a:t>(</a:t>
                </a:r>
                <a:r>
                  <a:rPr lang="en-US" sz="2800" dirty="0">
                    <a:latin typeface="Symbol" pitchFamily="18" charset="2"/>
                  </a:rPr>
                  <a:t>r</a:t>
                </a:r>
                <a:r>
                  <a:rPr lang="en-US" sz="2800" dirty="0"/>
                  <a:t>) </a:t>
                </a:r>
                <a:r>
                  <a:rPr lang="en-US" sz="2800" dirty="0" smtClean="0"/>
                  <a:t>coefficient measures the tendency of two variables to move together. </a:t>
                </a:r>
              </a:p>
              <a:p>
                <a:pPr>
                  <a:lnSpc>
                    <a:spcPct val="90000"/>
                  </a:lnSpc>
                </a:pPr>
                <a:r>
                  <a:rPr lang="en-US" sz="2800" dirty="0" smtClean="0"/>
                  <a:t>Estimating </a:t>
                </a:r>
                <a:r>
                  <a:rPr lang="el-GR" sz="2800" dirty="0"/>
                  <a:t>ρ</a:t>
                </a:r>
                <a:r>
                  <a:rPr lang="en-US" sz="2800" baseline="-25000" dirty="0" smtClean="0"/>
                  <a:t>i,j</a:t>
                </a:r>
                <a:r>
                  <a:rPr lang="en-US" sz="2800" dirty="0" smtClean="0"/>
                  <a:t> with historical data is tedious:</a:t>
                </a:r>
              </a:p>
              <a:p>
                <a:pPr>
                  <a:lnSpc>
                    <a:spcPct val="90000"/>
                  </a:lnSpc>
                </a:pPr>
                <a:endParaRPr lang="en-US" dirty="0" smtClean="0"/>
              </a:p>
              <a:p>
                <a:pPr marL="0" indent="0">
                  <a:lnSpc>
                    <a:spcPct val="90000"/>
                  </a:lnSpc>
                  <a:buNone/>
                </a:pPr>
                <a14:m>
                  <m:oMathPara xmlns:m="http://schemas.openxmlformats.org/officeDocument/2006/math">
                    <m:oMathParaPr>
                      <m:jc m:val="centerGroup"/>
                    </m:oMathParaPr>
                    <m:oMath xmlns:m="http://schemas.openxmlformats.org/officeDocument/2006/math">
                      <m:r>
                        <a:rPr lang="en-US" smtClean="0">
                          <a:latin typeface="Cambria Math"/>
                        </a:rPr>
                        <m:t> </m:t>
                      </m:r>
                      <m:f>
                        <m:fPr>
                          <m:ctrlPr>
                            <a:rPr lang="en-US" i="1" smtClean="0">
                              <a:latin typeface="Cambria Math" panose="02040503050406030204" pitchFamily="18" charset="0"/>
                            </a:rPr>
                          </m:ctrlPr>
                        </m:fPr>
                        <m:num>
                          <m:nary>
                            <m:naryPr>
                              <m:chr m:val="∑"/>
                              <m:ctrlPr>
                                <a:rPr lang="en-US" i="1">
                                  <a:latin typeface="Cambria Math" panose="02040503050406030204" pitchFamily="18" charset="0"/>
                                </a:rPr>
                              </m:ctrlPr>
                            </m:naryPr>
                            <m:sub>
                              <m:r>
                                <m:rPr>
                                  <m:sty m:val="p"/>
                                  <m:brk m:alnAt="23"/>
                                </m:rPr>
                                <a:rPr lang="en-US" i="0">
                                  <a:latin typeface="Cambria Math"/>
                                </a:rPr>
                                <m:t>t</m:t>
                              </m:r>
                              <m:r>
                                <a:rPr lang="en-US" i="0">
                                  <a:latin typeface="Cambria Math"/>
                                </a:rPr>
                                <m:t>=1</m:t>
                              </m:r>
                            </m:sub>
                            <m:sup>
                              <m:r>
                                <m:rPr>
                                  <m:sty m:val="p"/>
                                </m:rPr>
                                <a:rPr lang="en-US" i="0">
                                  <a:latin typeface="Cambria Math"/>
                                </a:rPr>
                                <m:t>T</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i</m:t>
                                      </m:r>
                                      <m:r>
                                        <a:rPr lang="en-US" i="0">
                                          <a:latin typeface="Cambria Math"/>
                                        </a:rPr>
                                        <m:t>,</m:t>
                                      </m:r>
                                      <m:r>
                                        <m:rPr>
                                          <m:sty m:val="p"/>
                                        </m:rPr>
                                        <a:rPr lang="en-US" b="0" i="0" smtClean="0">
                                          <a:latin typeface="Cambria Math"/>
                                        </a:rPr>
                                        <m:t>t</m:t>
                                      </m:r>
                                    </m:sub>
                                  </m:sSub>
                                  <m:r>
                                    <a:rPr lang="en-US" i="0">
                                      <a:latin typeface="Cambria Math"/>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i</m:t>
                                      </m:r>
                                      <m:r>
                                        <a:rPr lang="en-US" i="0">
                                          <a:latin typeface="Cambria Math"/>
                                        </a:rPr>
                                        <m:t>,</m:t>
                                      </m:r>
                                      <m:r>
                                        <m:rPr>
                                          <m:sty m:val="p"/>
                                        </m:rPr>
                                        <a:rPr lang="en-US" i="0">
                                          <a:latin typeface="Cambria Math"/>
                                        </a:rPr>
                                        <m:t>Avg</m:t>
                                      </m:r>
                                    </m:sub>
                                  </m:sSub>
                                </m:e>
                              </m:d>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j</m:t>
                                      </m:r>
                                      <m:r>
                                        <a:rPr lang="en-US" i="0">
                                          <a:latin typeface="Cambria Math"/>
                                        </a:rPr>
                                        <m:t>,</m:t>
                                      </m:r>
                                      <m:r>
                                        <m:rPr>
                                          <m:sty m:val="p"/>
                                        </m:rPr>
                                        <a:rPr lang="en-US" i="0">
                                          <a:latin typeface="Cambria Math"/>
                                        </a:rPr>
                                        <m:t>t</m:t>
                                      </m:r>
                                    </m:sub>
                                  </m:sSub>
                                  <m:r>
                                    <a:rPr lang="en-US" i="0">
                                      <a:latin typeface="Cambria Math"/>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j</m:t>
                                      </m:r>
                                      <m:r>
                                        <a:rPr lang="en-US" i="0">
                                          <a:latin typeface="Cambria Math"/>
                                        </a:rPr>
                                        <m:t>,</m:t>
                                      </m:r>
                                      <m:r>
                                        <m:rPr>
                                          <m:sty m:val="p"/>
                                        </m:rPr>
                                        <a:rPr lang="en-US" i="0">
                                          <a:latin typeface="Cambria Math"/>
                                        </a:rPr>
                                        <m:t>Avg</m:t>
                                      </m:r>
                                    </m:sub>
                                  </m:sSub>
                                </m:e>
                              </m:d>
                            </m:e>
                          </m:nary>
                        </m:num>
                        <m:den>
                          <m:rad>
                            <m:radPr>
                              <m:degHide m:val="on"/>
                              <m:ctrlPr>
                                <a:rPr lang="en-US" i="1" smtClean="0">
                                  <a:latin typeface="Cambria Math" panose="02040503050406030204" pitchFamily="18" charset="0"/>
                                </a:rPr>
                              </m:ctrlPr>
                            </m:radPr>
                            <m:deg/>
                            <m:e>
                              <m:d>
                                <m:dPr>
                                  <m:begChr m:val="["/>
                                  <m:endChr m:val="]"/>
                                  <m:ctrlPr>
                                    <a:rPr lang="en-US" i="1" smtClean="0">
                                      <a:latin typeface="Cambria Math" panose="02040503050406030204" pitchFamily="18" charset="0"/>
                                    </a:rPr>
                                  </m:ctrlPr>
                                </m:dPr>
                                <m:e>
                                  <m:sSup>
                                    <m:sSupPr>
                                      <m:ctrlPr>
                                        <a:rPr lang="en-US" i="1" smtClean="0">
                                          <a:latin typeface="Cambria Math" panose="02040503050406030204" pitchFamily="18" charset="0"/>
                                        </a:rPr>
                                      </m:ctrlPr>
                                    </m:sSupPr>
                                    <m:e>
                                      <m:nary>
                                        <m:naryPr>
                                          <m:chr m:val="∑"/>
                                          <m:ctrlPr>
                                            <a:rPr lang="en-US" i="1">
                                              <a:latin typeface="Cambria Math" panose="02040503050406030204" pitchFamily="18" charset="0"/>
                                            </a:rPr>
                                          </m:ctrlPr>
                                        </m:naryPr>
                                        <m:sub>
                                          <m:r>
                                            <m:rPr>
                                              <m:sty m:val="p"/>
                                              <m:brk m:alnAt="23"/>
                                            </m:rPr>
                                            <a:rPr lang="en-US" i="0">
                                              <a:latin typeface="Cambria Math"/>
                                            </a:rPr>
                                            <m:t>t</m:t>
                                          </m:r>
                                          <m:r>
                                            <a:rPr lang="en-US" i="0">
                                              <a:latin typeface="Cambria Math"/>
                                            </a:rPr>
                                            <m:t>=1</m:t>
                                          </m:r>
                                        </m:sub>
                                        <m:sup>
                                          <m:r>
                                            <m:rPr>
                                              <m:sty m:val="p"/>
                                            </m:rPr>
                                            <a:rPr lang="en-US" i="0">
                                              <a:latin typeface="Cambria Math"/>
                                            </a:rPr>
                                            <m:t>T</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i</m:t>
                                                  </m:r>
                                                  <m:r>
                                                    <a:rPr lang="en-US" i="0">
                                                      <a:latin typeface="Cambria Math"/>
                                                    </a:rPr>
                                                    <m:t>,</m:t>
                                                  </m:r>
                                                  <m:r>
                                                    <m:rPr>
                                                      <m:sty m:val="p"/>
                                                    </m:rPr>
                                                    <a:rPr lang="en-US" i="0">
                                                      <a:latin typeface="Cambria Math"/>
                                                    </a:rPr>
                                                    <m:t>t</m:t>
                                                  </m:r>
                                                </m:sub>
                                              </m:sSub>
                                              <m:r>
                                                <a:rPr lang="en-US" i="0">
                                                  <a:latin typeface="Cambria Math"/>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i="0">
                                                      <a:latin typeface="Cambria Math"/>
                                                    </a:rPr>
                                                    <m:t>i</m:t>
                                                  </m:r>
                                                  <m:r>
                                                    <a:rPr lang="en-US" i="0">
                                                      <a:latin typeface="Cambria Math"/>
                                                    </a:rPr>
                                                    <m:t>,</m:t>
                                                  </m:r>
                                                  <m:r>
                                                    <m:rPr>
                                                      <m:sty m:val="p"/>
                                                    </m:rPr>
                                                    <a:rPr lang="en-US" i="0">
                                                      <a:latin typeface="Cambria Math"/>
                                                    </a:rPr>
                                                    <m:t>Avg</m:t>
                                                  </m:r>
                                                </m:sub>
                                              </m:sSub>
                                            </m:e>
                                          </m:d>
                                        </m:e>
                                      </m:nary>
                                    </m:e>
                                    <m:sup>
                                      <m:r>
                                        <a:rPr lang="en-US" b="0" i="0" smtClean="0">
                                          <a:latin typeface="Cambria Math"/>
                                        </a:rPr>
                                        <m:t>2</m:t>
                                      </m:r>
                                    </m:sup>
                                  </m:sSup>
                                </m:e>
                              </m:d>
                              <m:d>
                                <m:dPr>
                                  <m:begChr m:val="["/>
                                  <m:endChr m:val="]"/>
                                  <m:ctrlPr>
                                    <a:rPr lang="en-US" i="1" smtClean="0">
                                      <a:latin typeface="Cambria Math" panose="02040503050406030204" pitchFamily="18" charset="0"/>
                                    </a:rPr>
                                  </m:ctrlPr>
                                </m:dPr>
                                <m:e>
                                  <m:sSup>
                                    <m:sSupPr>
                                      <m:ctrlPr>
                                        <a:rPr lang="en-US" i="1">
                                          <a:latin typeface="Cambria Math" panose="02040503050406030204" pitchFamily="18" charset="0"/>
                                        </a:rPr>
                                      </m:ctrlPr>
                                    </m:sSupPr>
                                    <m:e>
                                      <m:nary>
                                        <m:naryPr>
                                          <m:chr m:val="∑"/>
                                          <m:ctrlPr>
                                            <a:rPr lang="en-US" i="1">
                                              <a:latin typeface="Cambria Math" panose="02040503050406030204" pitchFamily="18" charset="0"/>
                                            </a:rPr>
                                          </m:ctrlPr>
                                        </m:naryPr>
                                        <m:sub>
                                          <m:r>
                                            <m:rPr>
                                              <m:sty m:val="p"/>
                                              <m:brk m:alnAt="23"/>
                                            </m:rPr>
                                            <a:rPr lang="en-US" i="0">
                                              <a:latin typeface="Cambria Math"/>
                                            </a:rPr>
                                            <m:t>t</m:t>
                                          </m:r>
                                          <m:r>
                                            <a:rPr lang="en-US" i="0">
                                              <a:latin typeface="Cambria Math"/>
                                            </a:rPr>
                                            <m:t>=1</m:t>
                                          </m:r>
                                        </m:sub>
                                        <m:sup>
                                          <m:r>
                                            <m:rPr>
                                              <m:sty m:val="p"/>
                                            </m:rPr>
                                            <a:rPr lang="en-US" i="0">
                                              <a:latin typeface="Cambria Math"/>
                                            </a:rPr>
                                            <m:t>T</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b="0" i="0" smtClean="0">
                                                      <a:latin typeface="Cambria Math"/>
                                                    </a:rPr>
                                                    <m:t>j</m:t>
                                                  </m:r>
                                                  <m:r>
                                                    <a:rPr lang="en-US" i="0">
                                                      <a:latin typeface="Cambria Math"/>
                                                    </a:rPr>
                                                    <m:t>,</m:t>
                                                  </m:r>
                                                  <m:r>
                                                    <m:rPr>
                                                      <m:sty m:val="p"/>
                                                    </m:rPr>
                                                    <a:rPr lang="en-US" i="0">
                                                      <a:latin typeface="Cambria Math"/>
                                                    </a:rPr>
                                                    <m:t>t</m:t>
                                                  </m:r>
                                                </m:sub>
                                              </m:sSub>
                                              <m:r>
                                                <a:rPr lang="en-US" i="0">
                                                  <a:latin typeface="Cambria Math"/>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m:rPr>
                                                          <m:sty m:val="p"/>
                                                        </m:rPr>
                                                        <a:rPr lang="en-US" i="0">
                                                          <a:latin typeface="Cambria Math"/>
                                                        </a:rPr>
                                                        <m:t>r</m:t>
                                                      </m:r>
                                                    </m:e>
                                                  </m:acc>
                                                </m:e>
                                                <m:sub>
                                                  <m:r>
                                                    <m:rPr>
                                                      <m:sty m:val="p"/>
                                                    </m:rPr>
                                                    <a:rPr lang="en-US" b="0" i="0" smtClean="0">
                                                      <a:latin typeface="Cambria Math"/>
                                                    </a:rPr>
                                                    <m:t>j</m:t>
                                                  </m:r>
                                                  <m:r>
                                                    <a:rPr lang="en-US" i="0">
                                                      <a:latin typeface="Cambria Math"/>
                                                    </a:rPr>
                                                    <m:t>,</m:t>
                                                  </m:r>
                                                  <m:r>
                                                    <m:rPr>
                                                      <m:sty m:val="p"/>
                                                    </m:rPr>
                                                    <a:rPr lang="en-US" i="0">
                                                      <a:latin typeface="Cambria Math"/>
                                                    </a:rPr>
                                                    <m:t>Avg</m:t>
                                                  </m:r>
                                                </m:sub>
                                              </m:sSub>
                                            </m:e>
                                          </m:d>
                                        </m:e>
                                      </m:nary>
                                    </m:e>
                                    <m:sup>
                                      <m:r>
                                        <a:rPr lang="en-US" i="0">
                                          <a:latin typeface="Cambria Math"/>
                                        </a:rPr>
                                        <m:t>2</m:t>
                                      </m:r>
                                    </m:sup>
                                  </m:sSup>
                                </m:e>
                              </m:d>
                            </m:e>
                          </m:rad>
                        </m:den>
                      </m:f>
                    </m:oMath>
                  </m:oMathPara>
                </a14:m>
                <a:endParaRPr lang="en-US" dirty="0"/>
              </a:p>
            </p:txBody>
          </p:sp>
        </mc:Choice>
        <mc:Fallback xmlns="">
          <p:sp>
            <p:nvSpPr>
              <p:cNvPr id="29700" name="Rectangle 6"/>
              <p:cNvSpPr>
                <a:spLocks noGrp="1" noRot="1" noChangeAspect="1" noMove="1" noResize="1" noEditPoints="1" noAdjustHandles="1" noChangeArrowheads="1" noChangeShapeType="1" noTextEdit="1"/>
              </p:cNvSpPr>
              <p:nvPr>
                <p:ph type="body" idx="1"/>
              </p:nvPr>
            </p:nvSpPr>
            <p:spPr>
              <a:blipFill rotWithShape="1">
                <a:blip r:embed="rId3"/>
                <a:stretch>
                  <a:fillRect l="-314" t="-2519"/>
                </a:stretch>
              </a:blipFill>
            </p:spPr>
            <p:txBody>
              <a:bodyPr/>
              <a:lstStyle/>
              <a:p>
                <a:r>
                  <a:rPr lang="en-US">
                    <a:noFill/>
                  </a:rPr>
                  <a:t> </a:t>
                </a:r>
              </a:p>
            </p:txBody>
          </p:sp>
        </mc:Fallback>
      </mc:AlternateContent>
    </p:spTree>
    <p:extLst>
      <p:ext uri="{BB962C8B-B14F-4D97-AF65-F5344CB8AC3E}">
        <p14:creationId xmlns:p14="http://schemas.microsoft.com/office/powerpoint/2010/main" val="343108429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i="1" dirty="0" smtClean="0"/>
              <a:t>Excel</a:t>
            </a:r>
            <a:r>
              <a:rPr lang="en-US" sz="4000" dirty="0" smtClean="0"/>
              <a:t> Functions to Estimate the Correlation </a:t>
            </a:r>
            <a:r>
              <a:rPr lang="en-US" sz="4000" dirty="0"/>
              <a:t>Coefficient (</a:t>
            </a:r>
            <a:r>
              <a:rPr lang="el-GR" sz="4000" dirty="0"/>
              <a:t>ρ</a:t>
            </a:r>
            <a:r>
              <a:rPr lang="en-US" sz="4000" baseline="-25000" dirty="0"/>
              <a:t>i,j</a:t>
            </a:r>
            <a:r>
              <a:rPr lang="en-US" sz="4000" dirty="0"/>
              <a:t>)</a:t>
            </a:r>
          </a:p>
        </p:txBody>
      </p:sp>
      <p:sp>
        <p:nvSpPr>
          <p:cNvPr id="3" name="Content Placeholder 2"/>
          <p:cNvSpPr>
            <a:spLocks noGrp="1"/>
          </p:cNvSpPr>
          <p:nvPr>
            <p:ph idx="1"/>
          </p:nvPr>
        </p:nvSpPr>
        <p:spPr/>
        <p:txBody>
          <a:bodyPr/>
          <a:lstStyle/>
          <a:p>
            <a:pPr marL="0" indent="0">
              <a:buNone/>
            </a:pPr>
            <a:r>
              <a:rPr lang="en-US" dirty="0" smtClean="0"/>
              <a:t>“Stock</a:t>
            </a:r>
            <a:r>
              <a:rPr lang="en-US" baseline="-25000" dirty="0" smtClean="0"/>
              <a:t>i</a:t>
            </a:r>
            <a:r>
              <a:rPr lang="en-US" dirty="0" smtClean="0"/>
              <a:t>” </a:t>
            </a:r>
            <a:r>
              <a:rPr lang="en-US" dirty="0"/>
              <a:t>and “Stock</a:t>
            </a:r>
            <a:r>
              <a:rPr lang="en-US" baseline="-25000" dirty="0"/>
              <a:t>j</a:t>
            </a:r>
            <a:r>
              <a:rPr lang="en-US" dirty="0"/>
              <a:t>” </a:t>
            </a:r>
            <a:r>
              <a:rPr lang="en-US" dirty="0" smtClean="0"/>
              <a:t>are the cell ranges with historical returns for Stocks i and j. </a:t>
            </a:r>
          </a:p>
          <a:p>
            <a:pPr marL="0" indent="0" algn="ctr">
              <a:buNone/>
            </a:pPr>
            <a:r>
              <a:rPr lang="en-US" dirty="0" smtClean="0"/>
              <a:t>Est. </a:t>
            </a:r>
            <a:r>
              <a:rPr lang="el-GR" dirty="0" smtClean="0"/>
              <a:t>ρ</a:t>
            </a:r>
            <a:r>
              <a:rPr lang="en-US" baseline="-25000" dirty="0" smtClean="0"/>
              <a:t>i,j </a:t>
            </a:r>
            <a:r>
              <a:rPr lang="en-US" b="0" dirty="0" smtClean="0"/>
              <a:t>= R</a:t>
            </a:r>
            <a:r>
              <a:rPr lang="en-US" b="0" baseline="-25000" dirty="0" smtClean="0"/>
              <a:t>ij</a:t>
            </a:r>
            <a:r>
              <a:rPr lang="en-US" b="0" dirty="0" smtClean="0"/>
              <a:t> =Correl(</a:t>
            </a:r>
            <a:r>
              <a:rPr lang="en-US" dirty="0" smtClean="0"/>
              <a:t>Stock</a:t>
            </a:r>
            <a:r>
              <a:rPr lang="en-US" baseline="-25000" dirty="0" smtClean="0"/>
              <a:t>i</a:t>
            </a:r>
            <a:r>
              <a:rPr lang="en-US" dirty="0" smtClean="0"/>
              <a:t>,Stock</a:t>
            </a:r>
            <a:r>
              <a:rPr lang="en-US" baseline="-25000" dirty="0" smtClean="0"/>
              <a:t>j</a:t>
            </a:r>
            <a:r>
              <a:rPr lang="en-US" dirty="0" smtClean="0"/>
              <a:t>)</a:t>
            </a:r>
          </a:p>
          <a:p>
            <a:pPr marL="0" indent="0">
              <a:buNone/>
            </a:pPr>
            <a:endParaRPr lang="en-US" dirty="0" smtClean="0"/>
          </a:p>
          <a:p>
            <a:pPr marL="0" indent="0">
              <a:buNone/>
            </a:pPr>
            <a:r>
              <a:rPr lang="en-US" dirty="0" smtClean="0"/>
              <a:t>Correlation between Blandy (B) and Gourmange (G):</a:t>
            </a:r>
            <a:endParaRPr lang="en-US" dirty="0"/>
          </a:p>
          <a:p>
            <a:pPr marL="0" indent="0" algn="ctr">
              <a:buNone/>
            </a:pPr>
            <a:r>
              <a:rPr lang="en-US" b="1" dirty="0">
                <a:solidFill>
                  <a:schemeClr val="tx2"/>
                </a:solidFill>
              </a:rPr>
              <a:t>Est. </a:t>
            </a:r>
            <a:r>
              <a:rPr lang="el-GR" b="1" dirty="0" smtClean="0">
                <a:solidFill>
                  <a:schemeClr val="tx2"/>
                </a:solidFill>
              </a:rPr>
              <a:t>ρ</a:t>
            </a:r>
            <a:r>
              <a:rPr lang="en-US" b="1" baseline="-25000" dirty="0" smtClean="0">
                <a:solidFill>
                  <a:schemeClr val="tx2"/>
                </a:solidFill>
              </a:rPr>
              <a:t>B,G </a:t>
            </a:r>
            <a:r>
              <a:rPr lang="en-US" b="1" dirty="0" smtClean="0">
                <a:solidFill>
                  <a:schemeClr val="tx2"/>
                </a:solidFill>
              </a:rPr>
              <a:t>= 0.11</a:t>
            </a:r>
          </a:p>
          <a:p>
            <a:pPr marL="0" indent="0">
              <a:buNone/>
            </a:pPr>
            <a:endParaRPr lang="en-US" dirty="0"/>
          </a:p>
          <a:p>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32</a:t>
            </a:fld>
            <a:endParaRPr lang="en-US" dirty="0"/>
          </a:p>
        </p:txBody>
      </p:sp>
    </p:spTree>
    <p:extLst>
      <p:ext uri="{BB962C8B-B14F-4D97-AF65-F5344CB8AC3E}">
        <p14:creationId xmlns:p14="http://schemas.microsoft.com/office/powerpoint/2010/main" val="29804044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noFill/>
        </p:spPr>
        <p:txBody>
          <a:bodyPr/>
          <a:lstStyle/>
          <a:p>
            <a:pPr>
              <a:defRPr/>
            </a:pPr>
            <a:fld id="{BCAA8CA4-BB83-4760-8842-F03B885907B6}" type="slidenum">
              <a:rPr lang="en-US">
                <a:latin typeface="+mn-lt"/>
              </a:rPr>
              <a:pPr>
                <a:defRPr/>
              </a:pPr>
              <a:t>33</a:t>
            </a:fld>
            <a:endParaRPr lang="en-US" dirty="0">
              <a:latin typeface="+mn-lt"/>
            </a:endParaRPr>
          </a:p>
        </p:txBody>
      </p:sp>
      <p:sp>
        <p:nvSpPr>
          <p:cNvPr id="30723"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dirty="0">
              <a:latin typeface="Arial" charset="0"/>
            </a:endParaRPr>
          </a:p>
        </p:txBody>
      </p:sp>
      <p:sp>
        <p:nvSpPr>
          <p:cNvPr id="30724" name="Rectangle 9"/>
          <p:cNvSpPr>
            <a:spLocks noGrp="1" noChangeArrowheads="1"/>
          </p:cNvSpPr>
          <p:nvPr>
            <p:ph type="title"/>
          </p:nvPr>
        </p:nvSpPr>
        <p:spPr/>
        <p:txBody>
          <a:bodyPr/>
          <a:lstStyle/>
          <a:p>
            <a:r>
              <a:rPr lang="en-US" dirty="0" smtClean="0"/>
              <a:t>2-Stock Portfolios</a:t>
            </a:r>
            <a:endParaRPr lang="en-US" dirty="0"/>
          </a:p>
        </p:txBody>
      </p:sp>
      <p:sp>
        <p:nvSpPr>
          <p:cNvPr id="30725" name="Rectangle 10"/>
          <p:cNvSpPr>
            <a:spLocks noGrp="1" noChangeArrowheads="1"/>
          </p:cNvSpPr>
          <p:nvPr>
            <p:ph type="body" idx="1"/>
          </p:nvPr>
        </p:nvSpPr>
        <p:spPr/>
        <p:txBody>
          <a:bodyPr/>
          <a:lstStyle/>
          <a:p>
            <a:pPr>
              <a:lnSpc>
                <a:spcPct val="90000"/>
              </a:lnSpc>
            </a:pPr>
            <a:r>
              <a:rPr lang="en-US" b="1" dirty="0" smtClean="0">
                <a:solidFill>
                  <a:schemeClr val="tx2"/>
                </a:solidFill>
                <a:latin typeface="Symbol" pitchFamily="18" charset="2"/>
              </a:rPr>
              <a:t>r</a:t>
            </a:r>
            <a:r>
              <a:rPr lang="en-US" b="1" dirty="0" smtClean="0">
                <a:solidFill>
                  <a:schemeClr val="tx2"/>
                </a:solidFill>
              </a:rPr>
              <a:t> = </a:t>
            </a:r>
            <a:r>
              <a:rPr lang="en-US" b="1" dirty="0">
                <a:solidFill>
                  <a:schemeClr val="tx2"/>
                </a:solidFill>
              </a:rPr>
              <a:t>−</a:t>
            </a:r>
            <a:r>
              <a:rPr lang="en-US" b="1" dirty="0" smtClean="0">
                <a:solidFill>
                  <a:schemeClr val="tx2"/>
                </a:solidFill>
              </a:rPr>
              <a:t>1</a:t>
            </a:r>
          </a:p>
          <a:p>
            <a:pPr lvl="1">
              <a:lnSpc>
                <a:spcPct val="90000"/>
              </a:lnSpc>
            </a:pPr>
            <a:r>
              <a:rPr lang="en-US" dirty="0" smtClean="0"/>
              <a:t>2 </a:t>
            </a:r>
            <a:r>
              <a:rPr lang="en-US" dirty="0"/>
              <a:t>stocks can be combined to form a riskless </a:t>
            </a:r>
            <a:r>
              <a:rPr lang="en-US" dirty="0" smtClean="0"/>
              <a:t>portfolio: </a:t>
            </a:r>
            <a:r>
              <a:rPr lang="el-GR"/>
              <a:t>σ</a:t>
            </a:r>
            <a:r>
              <a:rPr lang="en-US" baseline="-25000" dirty="0" smtClean="0"/>
              <a:t>p</a:t>
            </a:r>
            <a:r>
              <a:rPr lang="en-US" dirty="0" smtClean="0"/>
              <a:t> = 0.</a:t>
            </a:r>
            <a:endParaRPr lang="en-US" dirty="0"/>
          </a:p>
          <a:p>
            <a:pPr>
              <a:lnSpc>
                <a:spcPct val="90000"/>
              </a:lnSpc>
            </a:pPr>
            <a:r>
              <a:rPr lang="en-US" b="1" dirty="0" smtClean="0">
                <a:solidFill>
                  <a:schemeClr val="tx2"/>
                </a:solidFill>
                <a:latin typeface="Symbol" pitchFamily="18" charset="2"/>
              </a:rPr>
              <a:t>r</a:t>
            </a:r>
            <a:r>
              <a:rPr lang="en-US" b="1" dirty="0" smtClean="0">
                <a:solidFill>
                  <a:schemeClr val="tx2"/>
                </a:solidFill>
              </a:rPr>
              <a:t> = +1</a:t>
            </a:r>
            <a:endParaRPr lang="en-US" dirty="0" smtClean="0"/>
          </a:p>
          <a:p>
            <a:pPr lvl="1">
              <a:lnSpc>
                <a:spcPct val="90000"/>
              </a:lnSpc>
            </a:pPr>
            <a:r>
              <a:rPr lang="en-US" dirty="0" smtClean="0"/>
              <a:t>Risk </a:t>
            </a:r>
            <a:r>
              <a:rPr lang="en-US" dirty="0"/>
              <a:t>is not </a:t>
            </a:r>
            <a:r>
              <a:rPr lang="en-US" dirty="0" smtClean="0"/>
              <a:t>“reduced”</a:t>
            </a:r>
          </a:p>
          <a:p>
            <a:pPr lvl="1">
              <a:lnSpc>
                <a:spcPct val="90000"/>
              </a:lnSpc>
            </a:pPr>
            <a:r>
              <a:rPr lang="el-GR" dirty="0" smtClean="0"/>
              <a:t>σ</a:t>
            </a:r>
            <a:r>
              <a:rPr lang="en-US" baseline="-25000" dirty="0" smtClean="0"/>
              <a:t>p</a:t>
            </a:r>
            <a:r>
              <a:rPr lang="en-US" dirty="0" smtClean="0"/>
              <a:t> is just the weighted average of the 2 stocks’ standard deviations. </a:t>
            </a:r>
            <a:endParaRPr lang="en-US" dirty="0"/>
          </a:p>
          <a:p>
            <a:pPr>
              <a:lnSpc>
                <a:spcPct val="90000"/>
              </a:lnSpc>
            </a:pPr>
            <a:r>
              <a:rPr lang="en-US" b="1" dirty="0" smtClean="0">
                <a:solidFill>
                  <a:schemeClr val="tx2"/>
                </a:solidFill>
              </a:rPr>
              <a:t>−1 &lt;</a:t>
            </a:r>
            <a:r>
              <a:rPr lang="en-US" dirty="0" smtClean="0"/>
              <a:t> </a:t>
            </a:r>
            <a:r>
              <a:rPr lang="en-US" b="1" dirty="0" smtClean="0">
                <a:solidFill>
                  <a:schemeClr val="tx2"/>
                </a:solidFill>
                <a:latin typeface="Symbol" pitchFamily="18" charset="2"/>
              </a:rPr>
              <a:t>r</a:t>
            </a:r>
            <a:r>
              <a:rPr lang="en-US" b="1" dirty="0" smtClean="0">
                <a:solidFill>
                  <a:schemeClr val="tx2"/>
                </a:solidFill>
              </a:rPr>
              <a:t> &lt; </a:t>
            </a:r>
            <a:r>
              <a:rPr lang="en-US" b="1" dirty="0">
                <a:solidFill>
                  <a:schemeClr val="tx2"/>
                </a:solidFill>
              </a:rPr>
              <a:t>−</a:t>
            </a:r>
            <a:r>
              <a:rPr lang="en-US" b="1" dirty="0" smtClean="0">
                <a:solidFill>
                  <a:schemeClr val="tx2"/>
                </a:solidFill>
              </a:rPr>
              <a:t>1</a:t>
            </a:r>
            <a:endParaRPr lang="en-US" dirty="0" smtClean="0"/>
          </a:p>
          <a:p>
            <a:pPr lvl="1">
              <a:lnSpc>
                <a:spcPct val="90000"/>
              </a:lnSpc>
            </a:pPr>
            <a:r>
              <a:rPr lang="en-US" dirty="0" smtClean="0"/>
              <a:t>Risk </a:t>
            </a:r>
            <a:r>
              <a:rPr lang="en-US" dirty="0"/>
              <a:t>is </a:t>
            </a:r>
            <a:r>
              <a:rPr lang="en-US" dirty="0" smtClean="0"/>
              <a:t>reduced but </a:t>
            </a:r>
            <a:r>
              <a:rPr lang="en-US" dirty="0"/>
              <a:t>not eliminated</a:t>
            </a:r>
            <a:r>
              <a:rPr lang="en-US" dirty="0" smtClean="0"/>
              <a:t>.</a:t>
            </a:r>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5274AE66-ABA6-46A9-A3F7-792AFD04F397}" type="slidenum">
              <a:rPr lang="en-US">
                <a:latin typeface="+mn-lt"/>
              </a:rPr>
              <a:pPr>
                <a:defRPr/>
              </a:pPr>
              <a:t>34</a:t>
            </a:fld>
            <a:endParaRPr lang="en-US" dirty="0">
              <a:latin typeface="+mn-lt"/>
            </a:endParaRPr>
          </a:p>
        </p:txBody>
      </p:sp>
      <p:sp>
        <p:nvSpPr>
          <p:cNvPr id="31747" name="Rectangle 10"/>
          <p:cNvSpPr>
            <a:spLocks noGrp="1" noChangeArrowheads="1"/>
          </p:cNvSpPr>
          <p:nvPr>
            <p:ph type="title"/>
          </p:nvPr>
        </p:nvSpPr>
        <p:spPr/>
        <p:txBody>
          <a:bodyPr/>
          <a:lstStyle/>
          <a:p>
            <a:r>
              <a:rPr lang="en-US" dirty="0"/>
              <a:t>Adding Stocks to a Portfolio</a:t>
            </a:r>
          </a:p>
        </p:txBody>
      </p:sp>
      <p:sp>
        <p:nvSpPr>
          <p:cNvPr id="31748" name="Rectangle 11"/>
          <p:cNvSpPr>
            <a:spLocks noGrp="1" noChangeArrowheads="1"/>
          </p:cNvSpPr>
          <p:nvPr>
            <p:ph type="body" idx="1"/>
          </p:nvPr>
        </p:nvSpPr>
        <p:spPr/>
        <p:txBody>
          <a:bodyPr/>
          <a:lstStyle/>
          <a:p>
            <a:r>
              <a:rPr lang="en-US" dirty="0"/>
              <a:t>What would happen to the risk of an average 1-stock portfolio as more randomly selected stocks were added?</a:t>
            </a:r>
          </a:p>
          <a:p>
            <a:r>
              <a:rPr lang="en-US" dirty="0">
                <a:latin typeface="Symbol" pitchFamily="18" charset="2"/>
              </a:rPr>
              <a:t>s</a:t>
            </a:r>
            <a:r>
              <a:rPr lang="en-US" baseline="-25000" dirty="0"/>
              <a:t>p</a:t>
            </a:r>
            <a:r>
              <a:rPr lang="en-US" dirty="0"/>
              <a:t> would decrease because the added stocks would not be perfectly </a:t>
            </a:r>
            <a:r>
              <a:rPr lang="en-US" dirty="0" smtClean="0"/>
              <a:t>correlated.</a:t>
            </a:r>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lide Number Placeholder 4"/>
          <p:cNvSpPr>
            <a:spLocks noGrp="1"/>
          </p:cNvSpPr>
          <p:nvPr>
            <p:ph type="sldNum" sz="quarter" idx="12"/>
          </p:nvPr>
        </p:nvSpPr>
        <p:spPr>
          <a:noFill/>
        </p:spPr>
        <p:txBody>
          <a:bodyPr/>
          <a:lstStyle/>
          <a:p>
            <a:pPr>
              <a:defRPr/>
            </a:pPr>
            <a:fld id="{4CC0550B-48E1-4549-BDCE-35C5981499BB}" type="slidenum">
              <a:rPr lang="en-US">
                <a:latin typeface="+mn-lt"/>
              </a:rPr>
              <a:pPr>
                <a:defRPr/>
              </a:pPr>
              <a:t>35</a:t>
            </a:fld>
            <a:endParaRPr lang="en-US" dirty="0">
              <a:latin typeface="+mn-lt"/>
            </a:endParaRPr>
          </a:p>
        </p:txBody>
      </p:sp>
      <p:sp>
        <p:nvSpPr>
          <p:cNvPr id="32772" name="Rectangle 30"/>
          <p:cNvSpPr>
            <a:spLocks noGrp="1" noChangeArrowheads="1"/>
          </p:cNvSpPr>
          <p:nvPr>
            <p:ph type="title" idx="4294967295"/>
          </p:nvPr>
        </p:nvSpPr>
        <p:spPr/>
        <p:txBody>
          <a:bodyPr/>
          <a:lstStyle/>
          <a:p>
            <a:r>
              <a:rPr lang="en-US" dirty="0"/>
              <a:t>Risk vs. Number of </a:t>
            </a:r>
            <a:r>
              <a:rPr lang="en-US" dirty="0" smtClean="0"/>
              <a:t>Stocks </a:t>
            </a:r>
            <a:r>
              <a:rPr lang="en-US" dirty="0"/>
              <a:t>in Portfolio</a:t>
            </a:r>
          </a:p>
        </p:txBody>
      </p:sp>
      <p:grpSp>
        <p:nvGrpSpPr>
          <p:cNvPr id="25" name="Group 24"/>
          <p:cNvGrpSpPr/>
          <p:nvPr/>
        </p:nvGrpSpPr>
        <p:grpSpPr>
          <a:xfrm>
            <a:off x="800101" y="1981200"/>
            <a:ext cx="8255000" cy="4416425"/>
            <a:chOff x="800101" y="2082800"/>
            <a:chExt cx="8255000" cy="4416425"/>
          </a:xfrm>
        </p:grpSpPr>
        <p:grpSp>
          <p:nvGrpSpPr>
            <p:cNvPr id="32773" name="Group 6"/>
            <p:cNvGrpSpPr>
              <a:grpSpLocks/>
            </p:cNvGrpSpPr>
            <p:nvPr/>
          </p:nvGrpSpPr>
          <p:grpSpPr bwMode="auto">
            <a:xfrm>
              <a:off x="1646239" y="2722563"/>
              <a:ext cx="6692900" cy="3262313"/>
              <a:chOff x="744" y="1209"/>
              <a:chExt cx="4216" cy="2055"/>
            </a:xfrm>
          </p:grpSpPr>
          <p:sp>
            <p:nvSpPr>
              <p:cNvPr id="32794" name="Line 4"/>
              <p:cNvSpPr>
                <a:spLocks noChangeShapeType="1"/>
              </p:cNvSpPr>
              <p:nvPr/>
            </p:nvSpPr>
            <p:spPr bwMode="auto">
              <a:xfrm>
                <a:off x="744" y="1209"/>
                <a:ext cx="0" cy="2047"/>
              </a:xfrm>
              <a:prstGeom prst="line">
                <a:avLst/>
              </a:prstGeom>
              <a:noFill/>
              <a:ln w="25400">
                <a:solidFill>
                  <a:schemeClr val="tx1"/>
                </a:solidFill>
                <a:round/>
                <a:headEnd/>
                <a:tailEnd/>
              </a:ln>
            </p:spPr>
            <p:txBody>
              <a:bodyPr wrap="none" anchor="ctr"/>
              <a:lstStyle/>
              <a:p>
                <a:endParaRPr lang="en-US" dirty="0"/>
              </a:p>
            </p:txBody>
          </p:sp>
          <p:sp>
            <p:nvSpPr>
              <p:cNvPr id="32795" name="Line 5"/>
              <p:cNvSpPr>
                <a:spLocks noChangeShapeType="1"/>
              </p:cNvSpPr>
              <p:nvPr/>
            </p:nvSpPr>
            <p:spPr bwMode="auto">
              <a:xfrm>
                <a:off x="753" y="3264"/>
                <a:ext cx="4207" cy="0"/>
              </a:xfrm>
              <a:prstGeom prst="line">
                <a:avLst/>
              </a:prstGeom>
              <a:noFill/>
              <a:ln w="25400">
                <a:solidFill>
                  <a:schemeClr val="tx1"/>
                </a:solidFill>
                <a:round/>
                <a:headEnd/>
                <a:tailEnd/>
              </a:ln>
            </p:spPr>
            <p:txBody>
              <a:bodyPr wrap="none" anchor="ctr"/>
              <a:lstStyle/>
              <a:p>
                <a:endParaRPr lang="en-US" dirty="0"/>
              </a:p>
            </p:txBody>
          </p:sp>
        </p:grpSp>
        <p:sp>
          <p:nvSpPr>
            <p:cNvPr id="32774" name="Line 7"/>
            <p:cNvSpPr>
              <a:spLocks noChangeShapeType="1"/>
            </p:cNvSpPr>
            <p:nvPr/>
          </p:nvSpPr>
          <p:spPr bwMode="auto">
            <a:xfrm>
              <a:off x="1673226" y="4613275"/>
              <a:ext cx="6653213" cy="0"/>
            </a:xfrm>
            <a:prstGeom prst="line">
              <a:avLst/>
            </a:prstGeom>
            <a:noFill/>
            <a:ln w="50800">
              <a:solidFill>
                <a:schemeClr val="accent2">
                  <a:lumMod val="75000"/>
                </a:schemeClr>
              </a:solidFill>
              <a:prstDash val="lgDash"/>
              <a:round/>
              <a:headEnd/>
              <a:tailEnd/>
            </a:ln>
          </p:spPr>
          <p:txBody>
            <a:bodyPr wrap="none" anchor="ctr"/>
            <a:lstStyle/>
            <a:p>
              <a:endParaRPr lang="en-US" dirty="0"/>
            </a:p>
          </p:txBody>
        </p:sp>
        <p:sp>
          <p:nvSpPr>
            <p:cNvPr id="32775" name="Arc 8"/>
            <p:cNvSpPr>
              <a:spLocks/>
            </p:cNvSpPr>
            <p:nvPr/>
          </p:nvSpPr>
          <p:spPr bwMode="auto">
            <a:xfrm>
              <a:off x="1677989" y="2708275"/>
              <a:ext cx="2238375" cy="178117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570" y="21599"/>
                  </a:moveTo>
                  <a:cubicBezTo>
                    <a:pt x="9652" y="21583"/>
                    <a:pt x="0" y="11917"/>
                    <a:pt x="0" y="0"/>
                  </a:cubicBezTo>
                </a:path>
                <a:path w="21600" h="21600" stroke="0" extrusionOk="0">
                  <a:moveTo>
                    <a:pt x="21570" y="21599"/>
                  </a:moveTo>
                  <a:cubicBezTo>
                    <a:pt x="9652" y="21583"/>
                    <a:pt x="0" y="11917"/>
                    <a:pt x="0" y="0"/>
                  </a:cubicBezTo>
                  <a:lnTo>
                    <a:pt x="21600" y="0"/>
                  </a:lnTo>
                  <a:close/>
                </a:path>
              </a:pathLst>
            </a:custGeom>
            <a:noFill/>
            <a:ln w="50800" cap="rnd">
              <a:solidFill>
                <a:schemeClr val="tx2"/>
              </a:solidFill>
              <a:round/>
              <a:headEnd/>
              <a:tailEnd/>
            </a:ln>
          </p:spPr>
          <p:txBody>
            <a:bodyPr wrap="none" anchor="ctr"/>
            <a:lstStyle/>
            <a:p>
              <a:endParaRPr lang="en-US" dirty="0">
                <a:latin typeface="Arial" charset="0"/>
              </a:endParaRPr>
            </a:p>
          </p:txBody>
        </p:sp>
        <p:sp>
          <p:nvSpPr>
            <p:cNvPr id="32776" name="Line 9"/>
            <p:cNvSpPr>
              <a:spLocks noChangeShapeType="1"/>
            </p:cNvSpPr>
            <p:nvPr/>
          </p:nvSpPr>
          <p:spPr bwMode="auto">
            <a:xfrm>
              <a:off x="3937001" y="4481513"/>
              <a:ext cx="4389438" cy="106363"/>
            </a:xfrm>
            <a:prstGeom prst="line">
              <a:avLst/>
            </a:prstGeom>
            <a:noFill/>
            <a:ln w="50800">
              <a:solidFill>
                <a:schemeClr val="tx2"/>
              </a:solidFill>
              <a:round/>
              <a:headEnd/>
              <a:tailEnd/>
            </a:ln>
          </p:spPr>
          <p:txBody>
            <a:bodyPr wrap="none" anchor="ctr"/>
            <a:lstStyle/>
            <a:p>
              <a:endParaRPr lang="en-US" dirty="0"/>
            </a:p>
          </p:txBody>
        </p:sp>
        <p:sp>
          <p:nvSpPr>
            <p:cNvPr id="32777" name="Rectangle 12"/>
            <p:cNvSpPr>
              <a:spLocks noChangeArrowheads="1"/>
            </p:cNvSpPr>
            <p:nvPr/>
          </p:nvSpPr>
          <p:spPr bwMode="auto">
            <a:xfrm>
              <a:off x="2476501" y="6045200"/>
              <a:ext cx="6578600" cy="454025"/>
            </a:xfrm>
            <a:prstGeom prst="rect">
              <a:avLst/>
            </a:prstGeom>
            <a:noFill/>
            <a:ln w="12700">
              <a:noFill/>
              <a:miter lim="800000"/>
              <a:headEnd/>
              <a:tailEnd/>
            </a:ln>
          </p:spPr>
          <p:txBody>
            <a:bodyPr wrap="none" lIns="90488" tIns="44450" rIns="90488" bIns="44450">
              <a:spAutoFit/>
            </a:bodyPr>
            <a:lstStyle/>
            <a:p>
              <a:r>
                <a:rPr lang="en-US" sz="2400" b="1" dirty="0">
                  <a:latin typeface="Arial" charset="0"/>
                </a:rPr>
                <a:t>10	20	30	 40	           2,000 stocks</a:t>
              </a:r>
            </a:p>
          </p:txBody>
        </p:sp>
        <p:sp>
          <p:nvSpPr>
            <p:cNvPr id="32778" name="Rectangle 14"/>
            <p:cNvSpPr>
              <a:spLocks noChangeArrowheads="1"/>
            </p:cNvSpPr>
            <p:nvPr/>
          </p:nvSpPr>
          <p:spPr bwMode="auto">
            <a:xfrm>
              <a:off x="3200400" y="2143759"/>
              <a:ext cx="4187825" cy="942975"/>
            </a:xfrm>
            <a:prstGeom prst="rect">
              <a:avLst/>
            </a:prstGeom>
            <a:noFill/>
            <a:ln w="12700">
              <a:noFill/>
              <a:miter lim="800000"/>
              <a:headEnd/>
              <a:tailEnd/>
            </a:ln>
          </p:spPr>
          <p:txBody>
            <a:bodyPr lIns="90488" tIns="44450" rIns="90488" bIns="44450">
              <a:spAutoFit/>
            </a:bodyPr>
            <a:lstStyle/>
            <a:p>
              <a:r>
                <a:rPr lang="en-US" sz="2800" b="1" dirty="0">
                  <a:solidFill>
                    <a:schemeClr val="accent1">
                      <a:lumMod val="75000"/>
                    </a:schemeClr>
                  </a:solidFill>
                  <a:latin typeface="Arial" charset="0"/>
                </a:rPr>
                <a:t>Company Specific (Diversifiable) Risk</a:t>
              </a:r>
            </a:p>
          </p:txBody>
        </p:sp>
        <p:sp>
          <p:nvSpPr>
            <p:cNvPr id="32780" name="Rectangle 16"/>
            <p:cNvSpPr>
              <a:spLocks noChangeArrowheads="1"/>
            </p:cNvSpPr>
            <p:nvPr/>
          </p:nvSpPr>
          <p:spPr bwMode="auto">
            <a:xfrm>
              <a:off x="2713039" y="5029200"/>
              <a:ext cx="2201863" cy="520700"/>
            </a:xfrm>
            <a:prstGeom prst="rect">
              <a:avLst/>
            </a:prstGeom>
            <a:noFill/>
            <a:ln w="12700">
              <a:noFill/>
              <a:miter lim="800000"/>
              <a:headEnd/>
              <a:tailEnd/>
            </a:ln>
          </p:spPr>
          <p:txBody>
            <a:bodyPr wrap="none" lIns="90488" tIns="44450" rIns="90488" bIns="44450">
              <a:spAutoFit/>
            </a:bodyPr>
            <a:lstStyle/>
            <a:p>
              <a:pPr algn="ctr"/>
              <a:r>
                <a:rPr lang="en-US" sz="2800" b="1" dirty="0">
                  <a:solidFill>
                    <a:schemeClr val="accent2">
                      <a:lumMod val="75000"/>
                    </a:schemeClr>
                  </a:solidFill>
                  <a:latin typeface="Arial" charset="0"/>
                </a:rPr>
                <a:t>Market Risk</a:t>
              </a:r>
            </a:p>
          </p:txBody>
        </p:sp>
        <p:sp>
          <p:nvSpPr>
            <p:cNvPr id="32781" name="Line 17"/>
            <p:cNvSpPr>
              <a:spLocks noChangeShapeType="1"/>
            </p:cNvSpPr>
            <p:nvPr/>
          </p:nvSpPr>
          <p:spPr bwMode="auto">
            <a:xfrm>
              <a:off x="2713039" y="5916613"/>
              <a:ext cx="0" cy="61913"/>
            </a:xfrm>
            <a:prstGeom prst="line">
              <a:avLst/>
            </a:prstGeom>
            <a:noFill/>
            <a:ln w="12700">
              <a:solidFill>
                <a:schemeClr val="tx1"/>
              </a:solidFill>
              <a:round/>
              <a:headEnd/>
              <a:tailEnd/>
            </a:ln>
          </p:spPr>
          <p:txBody>
            <a:bodyPr wrap="none" anchor="ctr"/>
            <a:lstStyle/>
            <a:p>
              <a:endParaRPr lang="en-US" dirty="0"/>
            </a:p>
          </p:txBody>
        </p:sp>
        <p:sp>
          <p:nvSpPr>
            <p:cNvPr id="32782" name="Line 18"/>
            <p:cNvSpPr>
              <a:spLocks noChangeShapeType="1"/>
            </p:cNvSpPr>
            <p:nvPr/>
          </p:nvSpPr>
          <p:spPr bwMode="auto">
            <a:xfrm>
              <a:off x="3627439" y="5916613"/>
              <a:ext cx="0" cy="61913"/>
            </a:xfrm>
            <a:prstGeom prst="line">
              <a:avLst/>
            </a:prstGeom>
            <a:noFill/>
            <a:ln w="12700">
              <a:solidFill>
                <a:schemeClr val="tx1"/>
              </a:solidFill>
              <a:round/>
              <a:headEnd/>
              <a:tailEnd/>
            </a:ln>
          </p:spPr>
          <p:txBody>
            <a:bodyPr wrap="none" anchor="ctr"/>
            <a:lstStyle/>
            <a:p>
              <a:endParaRPr lang="en-US" dirty="0"/>
            </a:p>
          </p:txBody>
        </p:sp>
        <p:sp>
          <p:nvSpPr>
            <p:cNvPr id="32783" name="Line 19"/>
            <p:cNvSpPr>
              <a:spLocks noChangeShapeType="1"/>
            </p:cNvSpPr>
            <p:nvPr/>
          </p:nvSpPr>
          <p:spPr bwMode="auto">
            <a:xfrm>
              <a:off x="4541839" y="5916613"/>
              <a:ext cx="0" cy="71438"/>
            </a:xfrm>
            <a:prstGeom prst="line">
              <a:avLst/>
            </a:prstGeom>
            <a:noFill/>
            <a:ln w="12700">
              <a:solidFill>
                <a:schemeClr val="tx1"/>
              </a:solidFill>
              <a:round/>
              <a:headEnd/>
              <a:tailEnd/>
            </a:ln>
          </p:spPr>
          <p:txBody>
            <a:bodyPr wrap="none" anchor="ctr"/>
            <a:lstStyle/>
            <a:p>
              <a:endParaRPr lang="en-US" dirty="0"/>
            </a:p>
          </p:txBody>
        </p:sp>
        <p:sp>
          <p:nvSpPr>
            <p:cNvPr id="32784" name="Line 20"/>
            <p:cNvSpPr>
              <a:spLocks noChangeShapeType="1"/>
            </p:cNvSpPr>
            <p:nvPr/>
          </p:nvSpPr>
          <p:spPr bwMode="auto">
            <a:xfrm>
              <a:off x="5532439" y="5916613"/>
              <a:ext cx="0" cy="61913"/>
            </a:xfrm>
            <a:prstGeom prst="line">
              <a:avLst/>
            </a:prstGeom>
            <a:noFill/>
            <a:ln w="12700">
              <a:solidFill>
                <a:schemeClr val="tx1"/>
              </a:solidFill>
              <a:round/>
              <a:headEnd/>
              <a:tailEnd/>
            </a:ln>
          </p:spPr>
          <p:txBody>
            <a:bodyPr wrap="none" anchor="ctr"/>
            <a:lstStyle/>
            <a:p>
              <a:endParaRPr lang="en-US" dirty="0"/>
            </a:p>
          </p:txBody>
        </p:sp>
        <p:sp>
          <p:nvSpPr>
            <p:cNvPr id="32785" name="Line 21"/>
            <p:cNvSpPr>
              <a:spLocks noChangeShapeType="1"/>
            </p:cNvSpPr>
            <p:nvPr/>
          </p:nvSpPr>
          <p:spPr bwMode="auto">
            <a:xfrm>
              <a:off x="6378576" y="5916613"/>
              <a:ext cx="138113" cy="138113"/>
            </a:xfrm>
            <a:prstGeom prst="line">
              <a:avLst/>
            </a:prstGeom>
            <a:noFill/>
            <a:ln w="12700">
              <a:solidFill>
                <a:schemeClr val="tx1"/>
              </a:solidFill>
              <a:round/>
              <a:headEnd/>
              <a:tailEnd/>
            </a:ln>
          </p:spPr>
          <p:txBody>
            <a:bodyPr wrap="none" anchor="ctr"/>
            <a:lstStyle/>
            <a:p>
              <a:endParaRPr lang="en-US" dirty="0"/>
            </a:p>
          </p:txBody>
        </p:sp>
        <p:sp>
          <p:nvSpPr>
            <p:cNvPr id="32786" name="Line 22"/>
            <p:cNvSpPr>
              <a:spLocks noChangeShapeType="1"/>
            </p:cNvSpPr>
            <p:nvPr/>
          </p:nvSpPr>
          <p:spPr bwMode="auto">
            <a:xfrm flipV="1">
              <a:off x="6530976" y="5903913"/>
              <a:ext cx="61913" cy="163513"/>
            </a:xfrm>
            <a:prstGeom prst="line">
              <a:avLst/>
            </a:prstGeom>
            <a:noFill/>
            <a:ln w="12700">
              <a:solidFill>
                <a:schemeClr val="tx1"/>
              </a:solidFill>
              <a:round/>
              <a:headEnd/>
              <a:tailEnd/>
            </a:ln>
          </p:spPr>
          <p:txBody>
            <a:bodyPr wrap="none" anchor="ctr"/>
            <a:lstStyle/>
            <a:p>
              <a:endParaRPr lang="en-US" dirty="0"/>
            </a:p>
          </p:txBody>
        </p:sp>
        <p:sp>
          <p:nvSpPr>
            <p:cNvPr id="32787" name="Line 23"/>
            <p:cNvSpPr>
              <a:spLocks noChangeShapeType="1"/>
            </p:cNvSpPr>
            <p:nvPr/>
          </p:nvSpPr>
          <p:spPr bwMode="auto">
            <a:xfrm>
              <a:off x="6607176" y="5916613"/>
              <a:ext cx="61913" cy="138113"/>
            </a:xfrm>
            <a:prstGeom prst="line">
              <a:avLst/>
            </a:prstGeom>
            <a:noFill/>
            <a:ln w="12700">
              <a:solidFill>
                <a:schemeClr val="tx1"/>
              </a:solidFill>
              <a:round/>
              <a:headEnd/>
              <a:tailEnd/>
            </a:ln>
          </p:spPr>
          <p:txBody>
            <a:bodyPr wrap="none" anchor="ctr"/>
            <a:lstStyle/>
            <a:p>
              <a:endParaRPr lang="en-US" dirty="0"/>
            </a:p>
          </p:txBody>
        </p:sp>
        <p:sp>
          <p:nvSpPr>
            <p:cNvPr id="32788" name="Rectangle 24"/>
            <p:cNvSpPr>
              <a:spLocks noChangeArrowheads="1"/>
            </p:cNvSpPr>
            <p:nvPr/>
          </p:nvSpPr>
          <p:spPr bwMode="auto">
            <a:xfrm>
              <a:off x="935039" y="4354513"/>
              <a:ext cx="800100" cy="1936750"/>
            </a:xfrm>
            <a:prstGeom prst="rect">
              <a:avLst/>
            </a:prstGeom>
            <a:noFill/>
            <a:ln w="12700">
              <a:noFill/>
              <a:miter lim="800000"/>
              <a:headEnd/>
              <a:tailEnd/>
            </a:ln>
          </p:spPr>
          <p:txBody>
            <a:bodyPr wrap="none" lIns="90488" tIns="44450" rIns="90488" bIns="44450">
              <a:spAutoFit/>
            </a:bodyPr>
            <a:lstStyle/>
            <a:p>
              <a:pPr algn="ctr">
                <a:lnSpc>
                  <a:spcPts val="3600"/>
                </a:lnSpc>
              </a:pPr>
              <a:r>
                <a:rPr lang="en-US" sz="2400" b="1" dirty="0" smtClean="0">
                  <a:solidFill>
                    <a:schemeClr val="accent2">
                      <a:lumMod val="75000"/>
                    </a:schemeClr>
                  </a:solidFill>
                  <a:latin typeface="Arial" charset="0"/>
                </a:rPr>
                <a:t>20%</a:t>
              </a:r>
              <a:endParaRPr lang="en-US" sz="2400" b="1" dirty="0">
                <a:solidFill>
                  <a:schemeClr val="accent2">
                    <a:lumMod val="75000"/>
                  </a:schemeClr>
                </a:solidFill>
                <a:latin typeface="Arial" charset="0"/>
              </a:endParaRPr>
            </a:p>
            <a:p>
              <a:pPr algn="ctr">
                <a:lnSpc>
                  <a:spcPts val="3600"/>
                </a:lnSpc>
              </a:pPr>
              <a:endParaRPr lang="en-US" sz="2400" b="1" dirty="0">
                <a:latin typeface="Arial" charset="0"/>
              </a:endParaRPr>
            </a:p>
            <a:p>
              <a:pPr algn="ctr">
                <a:lnSpc>
                  <a:spcPts val="3600"/>
                </a:lnSpc>
              </a:pPr>
              <a:endParaRPr lang="en-US" sz="2400" b="1" dirty="0">
                <a:latin typeface="Arial" charset="0"/>
              </a:endParaRPr>
            </a:p>
            <a:p>
              <a:pPr algn="ctr">
                <a:lnSpc>
                  <a:spcPts val="3600"/>
                </a:lnSpc>
              </a:pPr>
              <a:r>
                <a:rPr lang="en-US" sz="2400" b="1" dirty="0">
                  <a:latin typeface="Arial" charset="0"/>
                </a:rPr>
                <a:t> 0</a:t>
              </a:r>
            </a:p>
          </p:txBody>
        </p:sp>
        <p:sp>
          <p:nvSpPr>
            <p:cNvPr id="32789" name="Rectangle 25"/>
            <p:cNvSpPr>
              <a:spLocks noChangeArrowheads="1"/>
            </p:cNvSpPr>
            <p:nvPr/>
          </p:nvSpPr>
          <p:spPr bwMode="auto">
            <a:xfrm>
              <a:off x="3765551" y="3365500"/>
              <a:ext cx="4043352" cy="582211"/>
            </a:xfrm>
            <a:prstGeom prst="rect">
              <a:avLst/>
            </a:prstGeom>
            <a:noFill/>
            <a:ln w="12700">
              <a:noFill/>
              <a:miter lim="800000"/>
              <a:headEnd/>
              <a:tailEnd/>
            </a:ln>
          </p:spPr>
          <p:txBody>
            <a:bodyPr wrap="none" lIns="90488" tIns="44450" rIns="90488" bIns="44450">
              <a:spAutoFit/>
            </a:bodyPr>
            <a:lstStyle/>
            <a:p>
              <a:r>
                <a:rPr lang="en-US" sz="2800" b="1" dirty="0" smtClean="0">
                  <a:solidFill>
                    <a:schemeClr val="tx2"/>
                  </a:solidFill>
                  <a:latin typeface="Arial" charset="0"/>
                </a:rPr>
                <a:t>Total Portfolio </a:t>
              </a:r>
              <a:r>
                <a:rPr lang="en-US" sz="2800" b="1" dirty="0">
                  <a:solidFill>
                    <a:schemeClr val="tx2"/>
                  </a:solidFill>
                  <a:latin typeface="Arial" charset="0"/>
                </a:rPr>
                <a:t>Risk, </a:t>
              </a:r>
              <a:r>
                <a:rPr lang="en-US" sz="3200" b="1" dirty="0">
                  <a:solidFill>
                    <a:schemeClr val="tx2"/>
                  </a:solidFill>
                  <a:latin typeface="Symbol" pitchFamily="18" charset="2"/>
                </a:rPr>
                <a:t></a:t>
              </a:r>
              <a:r>
                <a:rPr lang="en-US" sz="2800" b="1" baseline="-25000" dirty="0">
                  <a:solidFill>
                    <a:schemeClr val="tx2"/>
                  </a:solidFill>
                  <a:latin typeface="Arial" charset="0"/>
                </a:rPr>
                <a:t>p</a:t>
              </a:r>
            </a:p>
          </p:txBody>
        </p:sp>
        <p:sp>
          <p:nvSpPr>
            <p:cNvPr id="32790" name="Rectangle 26"/>
            <p:cNvSpPr>
              <a:spLocks noChangeArrowheads="1"/>
            </p:cNvSpPr>
            <p:nvPr/>
          </p:nvSpPr>
          <p:spPr bwMode="auto">
            <a:xfrm>
              <a:off x="1485901" y="2082800"/>
              <a:ext cx="542925" cy="546100"/>
            </a:xfrm>
            <a:prstGeom prst="rect">
              <a:avLst/>
            </a:prstGeom>
            <a:noFill/>
            <a:ln w="12700">
              <a:noFill/>
              <a:miter lim="800000"/>
              <a:headEnd/>
              <a:tailEnd/>
            </a:ln>
          </p:spPr>
          <p:txBody>
            <a:bodyPr wrap="none" lIns="90488" tIns="44450" rIns="90488" bIns="44450">
              <a:spAutoFit/>
            </a:bodyPr>
            <a:lstStyle/>
            <a:p>
              <a:pPr>
                <a:lnSpc>
                  <a:spcPts val="3600"/>
                </a:lnSpc>
              </a:pPr>
              <a:r>
                <a:rPr lang="en-US" sz="2800" b="1" dirty="0">
                  <a:latin typeface="Symbol" pitchFamily="18" charset="2"/>
                </a:rPr>
                <a:t></a:t>
              </a:r>
              <a:r>
                <a:rPr lang="en-US" sz="2800" b="1" baseline="-25000" dirty="0">
                  <a:latin typeface="Arial" charset="0"/>
                </a:rPr>
                <a:t>p</a:t>
              </a:r>
              <a:endParaRPr lang="en-US" sz="2800" b="1" dirty="0">
                <a:latin typeface="Arial" charset="0"/>
              </a:endParaRPr>
            </a:p>
          </p:txBody>
        </p:sp>
        <p:sp>
          <p:nvSpPr>
            <p:cNvPr id="32791" name="Rectangle 27"/>
            <p:cNvSpPr>
              <a:spLocks noChangeArrowheads="1"/>
            </p:cNvSpPr>
            <p:nvPr/>
          </p:nvSpPr>
          <p:spPr bwMode="auto">
            <a:xfrm>
              <a:off x="800101" y="2616200"/>
              <a:ext cx="792163" cy="454025"/>
            </a:xfrm>
            <a:prstGeom prst="rect">
              <a:avLst/>
            </a:prstGeom>
            <a:noFill/>
            <a:ln w="12700">
              <a:noFill/>
              <a:miter lim="800000"/>
              <a:headEnd/>
              <a:tailEnd/>
            </a:ln>
          </p:spPr>
          <p:txBody>
            <a:bodyPr wrap="none" lIns="90488" tIns="44450" rIns="90488" bIns="44450">
              <a:spAutoFit/>
            </a:bodyPr>
            <a:lstStyle/>
            <a:p>
              <a:r>
                <a:rPr lang="en-US" sz="2400" b="1" dirty="0" smtClean="0">
                  <a:latin typeface="Arial" charset="0"/>
                </a:rPr>
                <a:t>35%</a:t>
              </a:r>
              <a:endParaRPr lang="en-US" sz="2400" b="1" dirty="0">
                <a:latin typeface="Arial" charset="0"/>
              </a:endParaRPr>
            </a:p>
          </p:txBody>
        </p:sp>
        <p:sp>
          <p:nvSpPr>
            <p:cNvPr id="32792" name="Line 28"/>
            <p:cNvSpPr>
              <a:spLocks noChangeShapeType="1"/>
            </p:cNvSpPr>
            <p:nvPr/>
          </p:nvSpPr>
          <p:spPr bwMode="auto">
            <a:xfrm flipH="1">
              <a:off x="3302637" y="3824288"/>
              <a:ext cx="484188" cy="530225"/>
            </a:xfrm>
            <a:prstGeom prst="line">
              <a:avLst/>
            </a:prstGeom>
            <a:noFill/>
            <a:ln w="25400">
              <a:solidFill>
                <a:schemeClr val="tx2"/>
              </a:solidFill>
              <a:round/>
              <a:headEnd/>
              <a:tailEnd type="triangle" w="med" len="med"/>
            </a:ln>
          </p:spPr>
          <p:txBody>
            <a:bodyPr wrap="none" anchor="ctr"/>
            <a:lstStyle/>
            <a:p>
              <a:endParaRPr lang="en-US" dirty="0"/>
            </a:p>
          </p:txBody>
        </p:sp>
        <p:sp>
          <p:nvSpPr>
            <p:cNvPr id="3" name="Right Brace 2"/>
            <p:cNvSpPr/>
            <p:nvPr/>
          </p:nvSpPr>
          <p:spPr bwMode="auto">
            <a:xfrm>
              <a:off x="1706292" y="4613275"/>
              <a:ext cx="441324" cy="1339057"/>
            </a:xfrm>
            <a:prstGeom prst="rightBrace">
              <a:avLst/>
            </a:prstGeom>
            <a:noFill/>
            <a:ln w="2222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ahoma" pitchFamily="34" charset="0"/>
              </a:endParaRPr>
            </a:p>
          </p:txBody>
        </p:sp>
        <p:sp>
          <p:nvSpPr>
            <p:cNvPr id="5" name="Left Brace 4"/>
            <p:cNvSpPr/>
            <p:nvPr/>
          </p:nvSpPr>
          <p:spPr bwMode="auto">
            <a:xfrm>
              <a:off x="1931528" y="3922713"/>
              <a:ext cx="286838" cy="639763"/>
            </a:xfrm>
            <a:prstGeom prst="leftBrace">
              <a:avLst/>
            </a:prstGeom>
            <a:noFill/>
            <a:ln w="25400"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ahoma" pitchFamily="34" charset="0"/>
              </a:endParaRPr>
            </a:p>
          </p:txBody>
        </p:sp>
        <p:cxnSp>
          <p:nvCxnSpPr>
            <p:cNvPr id="7" name="Curved Connector 6"/>
            <p:cNvCxnSpPr/>
            <p:nvPr/>
          </p:nvCxnSpPr>
          <p:spPr bwMode="auto">
            <a:xfrm rot="5400000">
              <a:off x="1966546" y="3020193"/>
              <a:ext cx="1531484" cy="936224"/>
            </a:xfrm>
            <a:prstGeom prst="curvedConnector3">
              <a:avLst>
                <a:gd name="adj1" fmla="val 50000"/>
              </a:avLst>
            </a:prstGeom>
            <a:solidFill>
              <a:schemeClr val="accent1"/>
            </a:solidFill>
            <a:ln w="28575" cap="flat" cmpd="sng" algn="ctr">
              <a:solidFill>
                <a:schemeClr val="accent1">
                  <a:lumMod val="75000"/>
                </a:schemeClr>
              </a:solidFill>
              <a:prstDash val="solid"/>
              <a:round/>
              <a:headEnd type="none" w="med" len="med"/>
              <a:tailEnd type="arrow"/>
            </a:ln>
            <a:effectLst/>
          </p:spPr>
        </p:cxnSp>
      </p:gr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noFill/>
        </p:spPr>
        <p:txBody>
          <a:bodyPr/>
          <a:lstStyle/>
          <a:p>
            <a:pPr>
              <a:defRPr/>
            </a:pPr>
            <a:fld id="{350F4C26-AD07-4FFF-87B7-52C59710B3FB}" type="slidenum">
              <a:rPr lang="en-US">
                <a:latin typeface="+mn-lt"/>
              </a:rPr>
              <a:pPr>
                <a:defRPr/>
              </a:pPr>
              <a:t>36</a:t>
            </a:fld>
            <a:endParaRPr lang="en-US" dirty="0">
              <a:latin typeface="+mn-lt"/>
            </a:endParaRPr>
          </a:p>
        </p:txBody>
      </p:sp>
      <p:sp>
        <p:nvSpPr>
          <p:cNvPr id="33795" name="Rectangle 11"/>
          <p:cNvSpPr>
            <a:spLocks noGrp="1" noChangeArrowheads="1"/>
          </p:cNvSpPr>
          <p:nvPr>
            <p:ph type="title"/>
          </p:nvPr>
        </p:nvSpPr>
        <p:spPr/>
        <p:txBody>
          <a:bodyPr/>
          <a:lstStyle/>
          <a:p>
            <a:r>
              <a:rPr lang="en-US" dirty="0"/>
              <a:t>Stand-alone </a:t>
            </a:r>
            <a:r>
              <a:rPr lang="en-US" dirty="0" smtClean="0"/>
              <a:t>risk = </a:t>
            </a:r>
            <a:r>
              <a:rPr lang="en-US" dirty="0"/>
              <a:t>Market risk + Diversifiable risk</a:t>
            </a:r>
          </a:p>
        </p:txBody>
      </p:sp>
      <p:sp>
        <p:nvSpPr>
          <p:cNvPr id="33796" name="Rectangle 12"/>
          <p:cNvSpPr>
            <a:spLocks noGrp="1" noChangeArrowheads="1"/>
          </p:cNvSpPr>
          <p:nvPr>
            <p:ph type="body" idx="1"/>
          </p:nvPr>
        </p:nvSpPr>
        <p:spPr/>
        <p:txBody>
          <a:bodyPr/>
          <a:lstStyle/>
          <a:p>
            <a:r>
              <a:rPr lang="en-US" dirty="0"/>
              <a:t>Market risk is that part of a security’s stand-alone risk that cannot be eliminated by diversification.</a:t>
            </a:r>
          </a:p>
          <a:p>
            <a:r>
              <a:rPr lang="en-US" dirty="0"/>
              <a:t>Firm-specific, or diversifiable, risk is that part of a security’s stand-alone risk that can be eliminated by diversification.</a:t>
            </a:r>
          </a:p>
          <a:p>
            <a:endParaRPr lang="en-US" dirty="0"/>
          </a:p>
        </p:txBody>
      </p:sp>
      <p:sp>
        <p:nvSpPr>
          <p:cNvPr id="33797" name="Rectangle 8"/>
          <p:cNvSpPr>
            <a:spLocks noChangeArrowheads="1"/>
          </p:cNvSpPr>
          <p:nvPr/>
        </p:nvSpPr>
        <p:spPr bwMode="auto">
          <a:xfrm>
            <a:off x="3276600" y="1114425"/>
            <a:ext cx="5257800" cy="576263"/>
          </a:xfrm>
          <a:prstGeom prst="rect">
            <a:avLst/>
          </a:prstGeom>
          <a:noFill/>
          <a:ln w="12700">
            <a:noFill/>
            <a:miter lim="800000"/>
            <a:headEnd/>
            <a:tailEnd/>
          </a:ln>
        </p:spPr>
        <p:txBody>
          <a:bodyPr lIns="90488" tIns="44450" rIns="90488" bIns="44450">
            <a:spAutoFit/>
          </a:bodyPr>
          <a:lstStyle/>
          <a:p>
            <a:endParaRPr lang="en-US" sz="3200" b="1" dirty="0">
              <a:latin typeface="Arial"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E362B886-C3A8-4A22-905F-1FC858616C41}" type="slidenum">
              <a:rPr lang="en-US">
                <a:latin typeface="+mn-lt"/>
              </a:rPr>
              <a:pPr>
                <a:defRPr/>
              </a:pPr>
              <a:t>37</a:t>
            </a:fld>
            <a:endParaRPr lang="en-US" dirty="0">
              <a:latin typeface="+mn-lt"/>
            </a:endParaRPr>
          </a:p>
        </p:txBody>
      </p:sp>
      <p:sp>
        <p:nvSpPr>
          <p:cNvPr id="34819" name="Rectangle 9"/>
          <p:cNvSpPr>
            <a:spLocks noGrp="1" noChangeArrowheads="1"/>
          </p:cNvSpPr>
          <p:nvPr>
            <p:ph type="title"/>
          </p:nvPr>
        </p:nvSpPr>
        <p:spPr/>
        <p:txBody>
          <a:bodyPr/>
          <a:lstStyle/>
          <a:p>
            <a:r>
              <a:rPr lang="en-US" dirty="0"/>
              <a:t>Conclusions</a:t>
            </a:r>
          </a:p>
        </p:txBody>
      </p:sp>
      <p:sp>
        <p:nvSpPr>
          <p:cNvPr id="34820" name="Rectangle 10"/>
          <p:cNvSpPr>
            <a:spLocks noGrp="1" noChangeArrowheads="1"/>
          </p:cNvSpPr>
          <p:nvPr>
            <p:ph type="body" idx="1"/>
          </p:nvPr>
        </p:nvSpPr>
        <p:spPr/>
        <p:txBody>
          <a:bodyPr/>
          <a:lstStyle/>
          <a:p>
            <a:r>
              <a:rPr lang="en-US" sz="2800" dirty="0"/>
              <a:t>As more stocks are added, each new stock has a smaller risk-reducing impact on the portfolio.</a:t>
            </a:r>
          </a:p>
          <a:p>
            <a:r>
              <a:rPr lang="en-US" sz="2800" dirty="0">
                <a:latin typeface="Symbol" pitchFamily="18" charset="2"/>
              </a:rPr>
              <a:t>s</a:t>
            </a:r>
            <a:r>
              <a:rPr lang="en-US" sz="2800" baseline="-25000" dirty="0"/>
              <a:t>p</a:t>
            </a:r>
            <a:r>
              <a:rPr lang="en-US" sz="2800" dirty="0"/>
              <a:t> falls very slowly after about 40 stocks are included.  The lower limit for </a:t>
            </a:r>
            <a:r>
              <a:rPr lang="en-US" sz="2800" dirty="0">
                <a:latin typeface="Symbol" pitchFamily="18" charset="2"/>
              </a:rPr>
              <a:t>s</a:t>
            </a:r>
            <a:r>
              <a:rPr lang="en-US" sz="2800" baseline="-25000" dirty="0"/>
              <a:t>p</a:t>
            </a:r>
            <a:r>
              <a:rPr lang="en-US" sz="2800" dirty="0"/>
              <a:t> is about </a:t>
            </a:r>
            <a:r>
              <a:rPr lang="en-US" sz="2800" dirty="0" smtClean="0"/>
              <a:t>20% = </a:t>
            </a:r>
            <a:r>
              <a:rPr lang="en-US" sz="2800" dirty="0">
                <a:latin typeface="Symbol" pitchFamily="18" charset="2"/>
              </a:rPr>
              <a:t>s</a:t>
            </a:r>
            <a:r>
              <a:rPr lang="en-US" sz="2800" baseline="-25000" dirty="0"/>
              <a:t>M</a:t>
            </a:r>
            <a:r>
              <a:rPr lang="en-US" sz="2800" dirty="0"/>
              <a:t> .</a:t>
            </a:r>
          </a:p>
          <a:p>
            <a:r>
              <a:rPr lang="en-US" sz="2800" dirty="0"/>
              <a:t>By forming well-diversified portfolios, investors can eliminate about half the risk of owning a single stock.</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D8456AA8-F5C9-424B-9538-212573E3CA5D}" type="slidenum">
              <a:rPr lang="en-US">
                <a:latin typeface="+mn-lt"/>
              </a:rPr>
              <a:pPr>
                <a:defRPr/>
              </a:pPr>
              <a:t>38</a:t>
            </a:fld>
            <a:endParaRPr lang="en-US" dirty="0">
              <a:latin typeface="+mn-lt"/>
            </a:endParaRPr>
          </a:p>
        </p:txBody>
      </p:sp>
      <p:sp>
        <p:nvSpPr>
          <p:cNvPr id="35843" name="Rectangle 4"/>
          <p:cNvSpPr>
            <a:spLocks noGrp="1" noChangeArrowheads="1"/>
          </p:cNvSpPr>
          <p:nvPr>
            <p:ph type="title"/>
          </p:nvPr>
        </p:nvSpPr>
        <p:spPr/>
        <p:txBody>
          <a:bodyPr/>
          <a:lstStyle/>
          <a:p>
            <a:r>
              <a:rPr lang="en-US" sz="3200" dirty="0"/>
              <a:t>Can an investor holding one stock earn a return commensurate with its risk?</a:t>
            </a:r>
          </a:p>
        </p:txBody>
      </p:sp>
      <p:sp>
        <p:nvSpPr>
          <p:cNvPr id="35844" name="Rectangle 5"/>
          <p:cNvSpPr>
            <a:spLocks noGrp="1" noChangeArrowheads="1"/>
          </p:cNvSpPr>
          <p:nvPr>
            <p:ph type="body" idx="1"/>
          </p:nvPr>
        </p:nvSpPr>
        <p:spPr/>
        <p:txBody>
          <a:bodyPr/>
          <a:lstStyle/>
          <a:p>
            <a:r>
              <a:rPr lang="en-US" dirty="0"/>
              <a:t>No.  Rational investors will  minimize risk by holding portfolios.</a:t>
            </a:r>
          </a:p>
          <a:p>
            <a:r>
              <a:rPr lang="en-US" dirty="0" smtClean="0"/>
              <a:t>Investors bear </a:t>
            </a:r>
            <a:r>
              <a:rPr lang="en-US" dirty="0"/>
              <a:t>only market risk, so prices and returns reflect </a:t>
            </a:r>
            <a:r>
              <a:rPr lang="en-US" dirty="0" smtClean="0"/>
              <a:t>the amount of market risk an individual stock brings to a portfolio, </a:t>
            </a:r>
            <a:r>
              <a:rPr lang="en-US" i="1" dirty="0" smtClean="0"/>
              <a:t>not the stand-alone risk of individual stock</a:t>
            </a:r>
            <a:r>
              <a:rPr lang="en-US" dirty="0" smtClean="0"/>
              <a:t>.</a:t>
            </a:r>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AC86A776-294E-4ED9-B6C7-8905586150AE}" type="slidenum">
              <a:rPr lang="en-US">
                <a:latin typeface="+mn-lt"/>
              </a:rPr>
              <a:pPr>
                <a:defRPr/>
              </a:pPr>
              <a:t>39</a:t>
            </a:fld>
            <a:endParaRPr lang="en-US" dirty="0">
              <a:latin typeface="+mn-lt"/>
            </a:endParaRPr>
          </a:p>
        </p:txBody>
      </p:sp>
      <p:sp>
        <p:nvSpPr>
          <p:cNvPr id="36867" name="Rectangle 10"/>
          <p:cNvSpPr>
            <a:spLocks noGrp="1" noChangeArrowheads="1"/>
          </p:cNvSpPr>
          <p:nvPr>
            <p:ph type="title"/>
          </p:nvPr>
        </p:nvSpPr>
        <p:spPr/>
        <p:txBody>
          <a:bodyPr>
            <a:noAutofit/>
          </a:bodyPr>
          <a:lstStyle/>
          <a:p>
            <a:r>
              <a:rPr lang="en-US" dirty="0" smtClean="0"/>
              <a:t>Market Risk Due to an Individual Stock</a:t>
            </a:r>
            <a:endParaRPr lang="en-US" dirty="0"/>
          </a:p>
        </p:txBody>
      </p:sp>
      <p:sp>
        <p:nvSpPr>
          <p:cNvPr id="36868" name="Rectangle 11"/>
          <p:cNvSpPr>
            <a:spLocks noGrp="1" noChangeArrowheads="1"/>
          </p:cNvSpPr>
          <p:nvPr>
            <p:ph type="body" idx="1"/>
          </p:nvPr>
        </p:nvSpPr>
        <p:spPr/>
        <p:txBody>
          <a:bodyPr/>
          <a:lstStyle/>
          <a:p>
            <a:r>
              <a:rPr lang="en-US" dirty="0"/>
              <a:t>How do you measure the amount of market risk that an individual stock brings to a well-diversified portfolio</a:t>
            </a:r>
            <a:r>
              <a:rPr lang="en-US" dirty="0" smtClean="0"/>
              <a:t>?</a:t>
            </a:r>
          </a:p>
          <a:p>
            <a:r>
              <a:rPr lang="en-US" dirty="0"/>
              <a:t>William </a:t>
            </a:r>
            <a:r>
              <a:rPr lang="en-US" dirty="0" smtClean="0"/>
              <a:t>Sharpe developed </a:t>
            </a:r>
            <a:r>
              <a:rPr lang="en-US" dirty="0"/>
              <a:t>the Capital Asset Pricing </a:t>
            </a:r>
            <a:r>
              <a:rPr lang="en-US" dirty="0" smtClean="0"/>
              <a:t>Model (CAPM) to answer this question.</a:t>
            </a:r>
          </a:p>
          <a:p>
            <a:r>
              <a:rPr lang="en-US" dirty="0" smtClean="0"/>
              <a:t>And the answer is…..  See next slide.</a:t>
            </a:r>
            <a:endParaRPr lang="en-US" baseline="-250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ChangeArrowheads="1"/>
          </p:cNvSpPr>
          <p:nvPr/>
        </p:nvSpPr>
        <p:spPr bwMode="auto">
          <a:xfrm>
            <a:off x="0" y="0"/>
            <a:ext cx="9144000" cy="6248400"/>
          </a:xfrm>
          <a:prstGeom prst="rect">
            <a:avLst/>
          </a:prstGeom>
          <a:solidFill>
            <a:schemeClr val="bg1"/>
          </a:solidFill>
          <a:ln w="9525">
            <a:noFill/>
            <a:miter lim="800000"/>
            <a:headEnd/>
            <a:tailEnd/>
          </a:ln>
          <a:effectLst/>
        </p:spPr>
        <p:txBody>
          <a:bodyPr wrap="none" anchor="ctr"/>
          <a:lstStyle/>
          <a:p>
            <a:endParaRPr lang="en-US" dirty="0"/>
          </a:p>
        </p:txBody>
      </p:sp>
      <p:sp>
        <p:nvSpPr>
          <p:cNvPr id="139267" name="AutoShape 3"/>
          <p:cNvSpPr>
            <a:spLocks noChangeArrowheads="1"/>
          </p:cNvSpPr>
          <p:nvPr/>
        </p:nvSpPr>
        <p:spPr bwMode="auto">
          <a:xfrm>
            <a:off x="990600" y="2554287"/>
            <a:ext cx="6934200" cy="914400"/>
          </a:xfrm>
          <a:prstGeom prst="roundRect">
            <a:avLst>
              <a:gd name="adj" fmla="val 16667"/>
            </a:avLst>
          </a:prstGeom>
          <a:solidFill>
            <a:srgbClr val="A3D5D9"/>
          </a:solidFill>
          <a:ln w="28575">
            <a:solidFill>
              <a:schemeClr val="tx2"/>
            </a:solidFill>
            <a:round/>
            <a:headEnd/>
            <a:tailEnd/>
          </a:ln>
          <a:effectLst/>
        </p:spPr>
        <p:txBody>
          <a:bodyPr wrap="none" anchor="ctr"/>
          <a:lstStyle/>
          <a:p>
            <a:pPr algn="ctr"/>
            <a:endParaRPr lang="en-US" sz="2400" dirty="0">
              <a:latin typeface="Arial" charset="0"/>
            </a:endParaRPr>
          </a:p>
        </p:txBody>
      </p:sp>
      <p:sp>
        <p:nvSpPr>
          <p:cNvPr id="139268" name="Text Box 4"/>
          <p:cNvSpPr txBox="1">
            <a:spLocks noChangeArrowheads="1"/>
          </p:cNvSpPr>
          <p:nvPr/>
        </p:nvSpPr>
        <p:spPr bwMode="auto">
          <a:xfrm>
            <a:off x="990600" y="2779712"/>
            <a:ext cx="5305425" cy="363538"/>
          </a:xfrm>
          <a:prstGeom prst="rect">
            <a:avLst/>
          </a:prstGeom>
          <a:noFill/>
          <a:ln w="12700" algn="ctr">
            <a:noFill/>
            <a:miter lim="800000"/>
            <a:headEnd/>
            <a:tailEnd/>
          </a:ln>
          <a:effectLst/>
        </p:spPr>
        <p:txBody>
          <a:bodyPr wrap="none" lIns="90488" tIns="44450" rIns="90488" bIns="44450">
            <a:spAutoFit/>
          </a:bodyPr>
          <a:lstStyle/>
          <a:p>
            <a:pPr>
              <a:spcBef>
                <a:spcPct val="50000"/>
              </a:spcBef>
            </a:pPr>
            <a:r>
              <a:rPr lang="en-US" b="1" dirty="0" smtClean="0"/>
              <a:t>Value =                         </a:t>
            </a:r>
            <a:r>
              <a:rPr lang="en-US" b="1" dirty="0"/>
              <a:t>+                         +     +</a:t>
            </a:r>
          </a:p>
        </p:txBody>
      </p:sp>
      <p:sp>
        <p:nvSpPr>
          <p:cNvPr id="139269" name="Text Box 5"/>
          <p:cNvSpPr txBox="1">
            <a:spLocks noChangeArrowheads="1"/>
          </p:cNvSpPr>
          <p:nvPr/>
        </p:nvSpPr>
        <p:spPr bwMode="auto">
          <a:xfrm>
            <a:off x="2438400" y="2630487"/>
            <a:ext cx="1066800" cy="363538"/>
          </a:xfrm>
          <a:prstGeom prst="rect">
            <a:avLst/>
          </a:prstGeom>
          <a:noFill/>
          <a:ln w="12700" algn="ctr">
            <a:noFill/>
            <a:miter lim="800000"/>
            <a:headEnd/>
            <a:tailEnd/>
          </a:ln>
          <a:effectLst/>
        </p:spPr>
        <p:txBody>
          <a:bodyPr lIns="90488" tIns="44450" rIns="90488" bIns="44450">
            <a:spAutoFit/>
          </a:bodyPr>
          <a:lstStyle/>
          <a:p>
            <a:pPr>
              <a:spcBef>
                <a:spcPct val="50000"/>
              </a:spcBef>
            </a:pPr>
            <a:r>
              <a:rPr lang="en-US" b="1" dirty="0"/>
              <a:t>FCF</a:t>
            </a:r>
            <a:r>
              <a:rPr lang="en-US" b="1" baseline="-25000" dirty="0"/>
              <a:t>1</a:t>
            </a:r>
          </a:p>
        </p:txBody>
      </p:sp>
      <p:sp>
        <p:nvSpPr>
          <p:cNvPr id="139270" name="Text Box 6"/>
          <p:cNvSpPr txBox="1">
            <a:spLocks noChangeArrowheads="1"/>
          </p:cNvSpPr>
          <p:nvPr/>
        </p:nvSpPr>
        <p:spPr bwMode="auto">
          <a:xfrm>
            <a:off x="4343400" y="2630487"/>
            <a:ext cx="1066800" cy="363538"/>
          </a:xfrm>
          <a:prstGeom prst="rect">
            <a:avLst/>
          </a:prstGeom>
          <a:noFill/>
          <a:ln w="12700" algn="ctr">
            <a:noFill/>
            <a:miter lim="800000"/>
            <a:headEnd/>
            <a:tailEnd/>
          </a:ln>
          <a:effectLst/>
        </p:spPr>
        <p:txBody>
          <a:bodyPr lIns="90488" tIns="44450" rIns="90488" bIns="44450">
            <a:spAutoFit/>
          </a:bodyPr>
          <a:lstStyle/>
          <a:p>
            <a:pPr>
              <a:spcBef>
                <a:spcPct val="50000"/>
              </a:spcBef>
            </a:pPr>
            <a:r>
              <a:rPr lang="en-US" b="1" dirty="0"/>
              <a:t>FCF</a:t>
            </a:r>
            <a:r>
              <a:rPr lang="en-US" b="1" baseline="-25000" dirty="0"/>
              <a:t>2</a:t>
            </a:r>
          </a:p>
        </p:txBody>
      </p:sp>
      <p:sp>
        <p:nvSpPr>
          <p:cNvPr id="139271" name="Text Box 7"/>
          <p:cNvSpPr txBox="1">
            <a:spLocks noChangeArrowheads="1"/>
          </p:cNvSpPr>
          <p:nvPr/>
        </p:nvSpPr>
        <p:spPr bwMode="auto">
          <a:xfrm>
            <a:off x="6629400" y="2630487"/>
            <a:ext cx="1066800" cy="363538"/>
          </a:xfrm>
          <a:prstGeom prst="rect">
            <a:avLst/>
          </a:prstGeom>
          <a:noFill/>
          <a:ln w="12700" algn="ctr">
            <a:noFill/>
            <a:miter lim="800000"/>
            <a:headEnd/>
            <a:tailEnd/>
          </a:ln>
          <a:effectLst/>
        </p:spPr>
        <p:txBody>
          <a:bodyPr lIns="90488" tIns="44450" rIns="90488" bIns="44450">
            <a:spAutoFit/>
          </a:bodyPr>
          <a:lstStyle/>
          <a:p>
            <a:pPr>
              <a:spcBef>
                <a:spcPct val="50000"/>
              </a:spcBef>
            </a:pPr>
            <a:r>
              <a:rPr lang="en-US" b="1" dirty="0"/>
              <a:t>FCF</a:t>
            </a:r>
            <a:r>
              <a:rPr lang="en-US" b="1" baseline="-25000" dirty="0"/>
              <a:t>∞</a:t>
            </a:r>
          </a:p>
        </p:txBody>
      </p:sp>
      <p:sp>
        <p:nvSpPr>
          <p:cNvPr id="139272" name="Text Box 8"/>
          <p:cNvSpPr txBox="1">
            <a:spLocks noChangeArrowheads="1"/>
          </p:cNvSpPr>
          <p:nvPr/>
        </p:nvSpPr>
        <p:spPr bwMode="auto">
          <a:xfrm>
            <a:off x="1981200" y="2952750"/>
            <a:ext cx="2057400" cy="363537"/>
          </a:xfrm>
          <a:prstGeom prst="rect">
            <a:avLst/>
          </a:prstGeom>
          <a:noFill/>
          <a:ln w="12700" algn="ctr">
            <a:noFill/>
            <a:miter lim="800000"/>
            <a:headEnd/>
            <a:tailEnd/>
          </a:ln>
          <a:effectLst/>
        </p:spPr>
        <p:txBody>
          <a:bodyPr lIns="90488" tIns="44450" rIns="90488" bIns="44450">
            <a:spAutoFit/>
          </a:bodyPr>
          <a:lstStyle/>
          <a:p>
            <a:pPr>
              <a:spcBef>
                <a:spcPct val="50000"/>
              </a:spcBef>
            </a:pPr>
            <a:r>
              <a:rPr lang="en-US" b="1" dirty="0"/>
              <a:t>(1 + WACC)</a:t>
            </a:r>
            <a:r>
              <a:rPr lang="en-US" b="1" baseline="30000" dirty="0"/>
              <a:t>1</a:t>
            </a:r>
          </a:p>
        </p:txBody>
      </p:sp>
      <p:sp>
        <p:nvSpPr>
          <p:cNvPr id="139273" name="Text Box 9"/>
          <p:cNvSpPr txBox="1">
            <a:spLocks noChangeArrowheads="1"/>
          </p:cNvSpPr>
          <p:nvPr/>
        </p:nvSpPr>
        <p:spPr bwMode="auto">
          <a:xfrm>
            <a:off x="6172200" y="2952750"/>
            <a:ext cx="1752600" cy="363537"/>
          </a:xfrm>
          <a:prstGeom prst="rect">
            <a:avLst/>
          </a:prstGeom>
          <a:noFill/>
          <a:ln w="12700" algn="ctr">
            <a:noFill/>
            <a:miter lim="800000"/>
            <a:headEnd/>
            <a:tailEnd/>
          </a:ln>
          <a:effectLst/>
        </p:spPr>
        <p:txBody>
          <a:bodyPr lIns="90488" tIns="44450" rIns="90488" bIns="44450">
            <a:spAutoFit/>
          </a:bodyPr>
          <a:lstStyle/>
          <a:p>
            <a:pPr>
              <a:spcBef>
                <a:spcPct val="50000"/>
              </a:spcBef>
            </a:pPr>
            <a:r>
              <a:rPr lang="en-US" b="1" dirty="0"/>
              <a:t>(1 + WACC)</a:t>
            </a:r>
            <a:r>
              <a:rPr lang="en-US" b="1" baseline="30000" dirty="0"/>
              <a:t>∞</a:t>
            </a:r>
          </a:p>
        </p:txBody>
      </p:sp>
      <p:sp>
        <p:nvSpPr>
          <p:cNvPr id="139274" name="Text Box 10"/>
          <p:cNvSpPr txBox="1">
            <a:spLocks noChangeArrowheads="1"/>
          </p:cNvSpPr>
          <p:nvPr/>
        </p:nvSpPr>
        <p:spPr bwMode="auto">
          <a:xfrm>
            <a:off x="3810000" y="2952750"/>
            <a:ext cx="1981200" cy="363537"/>
          </a:xfrm>
          <a:prstGeom prst="rect">
            <a:avLst/>
          </a:prstGeom>
          <a:noFill/>
          <a:ln w="12700" algn="ctr">
            <a:noFill/>
            <a:miter lim="800000"/>
            <a:headEnd/>
            <a:tailEnd/>
          </a:ln>
          <a:effectLst/>
        </p:spPr>
        <p:txBody>
          <a:bodyPr lIns="90488" tIns="44450" rIns="90488" bIns="44450">
            <a:spAutoFit/>
          </a:bodyPr>
          <a:lstStyle/>
          <a:p>
            <a:pPr>
              <a:spcBef>
                <a:spcPct val="50000"/>
              </a:spcBef>
            </a:pPr>
            <a:r>
              <a:rPr lang="en-US" b="1" dirty="0"/>
              <a:t>(1 + WACC)</a:t>
            </a:r>
            <a:r>
              <a:rPr lang="en-US" b="1" baseline="30000" dirty="0"/>
              <a:t>2</a:t>
            </a:r>
          </a:p>
        </p:txBody>
      </p:sp>
      <p:sp>
        <p:nvSpPr>
          <p:cNvPr id="139275" name="Line 11"/>
          <p:cNvSpPr>
            <a:spLocks noChangeShapeType="1"/>
          </p:cNvSpPr>
          <p:nvPr/>
        </p:nvSpPr>
        <p:spPr bwMode="auto">
          <a:xfrm>
            <a:off x="2133600" y="3011487"/>
            <a:ext cx="1371600" cy="3175"/>
          </a:xfrm>
          <a:prstGeom prst="line">
            <a:avLst/>
          </a:prstGeom>
          <a:noFill/>
          <a:ln w="25400">
            <a:solidFill>
              <a:schemeClr val="tx1"/>
            </a:solidFill>
            <a:round/>
            <a:headEnd/>
            <a:tailEnd/>
          </a:ln>
          <a:effectLst/>
        </p:spPr>
        <p:txBody>
          <a:bodyPr lIns="90488" tIns="44450" rIns="90488" bIns="44450"/>
          <a:lstStyle/>
          <a:p>
            <a:endParaRPr lang="en-US" dirty="0"/>
          </a:p>
        </p:txBody>
      </p:sp>
      <p:sp>
        <p:nvSpPr>
          <p:cNvPr id="139276" name="Line 12"/>
          <p:cNvSpPr>
            <a:spLocks noChangeShapeType="1"/>
          </p:cNvSpPr>
          <p:nvPr/>
        </p:nvSpPr>
        <p:spPr bwMode="auto">
          <a:xfrm>
            <a:off x="3962400" y="3011487"/>
            <a:ext cx="1371600" cy="3175"/>
          </a:xfrm>
          <a:prstGeom prst="line">
            <a:avLst/>
          </a:prstGeom>
          <a:noFill/>
          <a:ln w="25400">
            <a:solidFill>
              <a:schemeClr val="tx1"/>
            </a:solidFill>
            <a:round/>
            <a:headEnd/>
            <a:tailEnd/>
          </a:ln>
          <a:effectLst/>
        </p:spPr>
        <p:txBody>
          <a:bodyPr lIns="90488" tIns="44450" rIns="90488" bIns="44450"/>
          <a:lstStyle/>
          <a:p>
            <a:endParaRPr lang="en-US" dirty="0"/>
          </a:p>
        </p:txBody>
      </p:sp>
      <p:sp>
        <p:nvSpPr>
          <p:cNvPr id="139277" name="Line 13"/>
          <p:cNvSpPr>
            <a:spLocks noChangeShapeType="1"/>
          </p:cNvSpPr>
          <p:nvPr/>
        </p:nvSpPr>
        <p:spPr bwMode="auto">
          <a:xfrm>
            <a:off x="6324600" y="3011487"/>
            <a:ext cx="1371600" cy="3175"/>
          </a:xfrm>
          <a:prstGeom prst="line">
            <a:avLst/>
          </a:prstGeom>
          <a:noFill/>
          <a:ln w="25400">
            <a:solidFill>
              <a:schemeClr val="tx1"/>
            </a:solidFill>
            <a:round/>
            <a:headEnd/>
            <a:tailEnd/>
          </a:ln>
          <a:effectLst/>
        </p:spPr>
        <p:txBody>
          <a:bodyPr lIns="90488" tIns="44450" rIns="90488" bIns="44450"/>
          <a:lstStyle/>
          <a:p>
            <a:endParaRPr lang="en-US" dirty="0"/>
          </a:p>
        </p:txBody>
      </p:sp>
      <p:sp>
        <p:nvSpPr>
          <p:cNvPr id="139278" name="AutoShape 14"/>
          <p:cNvSpPr>
            <a:spLocks noChangeArrowheads="1"/>
          </p:cNvSpPr>
          <p:nvPr/>
        </p:nvSpPr>
        <p:spPr bwMode="auto">
          <a:xfrm>
            <a:off x="3586163" y="1638300"/>
            <a:ext cx="1744662" cy="661987"/>
          </a:xfrm>
          <a:prstGeom prst="roundRect">
            <a:avLst>
              <a:gd name="adj" fmla="val 16667"/>
            </a:avLst>
          </a:prstGeom>
          <a:solidFill>
            <a:schemeClr val="accent2"/>
          </a:solidFill>
          <a:ln w="28575">
            <a:solidFill>
              <a:srgbClr val="000000"/>
            </a:solidFill>
            <a:round/>
            <a:headEnd/>
            <a:tailEnd/>
          </a:ln>
          <a:effectLst/>
        </p:spPr>
        <p:txBody>
          <a:bodyPr wrap="none">
            <a:spAutoFit/>
          </a:bodyPr>
          <a:lstStyle/>
          <a:p>
            <a:pPr algn="ctr"/>
            <a:r>
              <a:rPr lang="en-US" sz="1600" b="1" dirty="0"/>
              <a:t>Free cash flow</a:t>
            </a:r>
          </a:p>
          <a:p>
            <a:pPr algn="ctr"/>
            <a:r>
              <a:rPr lang="en-US" sz="1600" b="1" dirty="0"/>
              <a:t>(FCF)</a:t>
            </a:r>
          </a:p>
        </p:txBody>
      </p:sp>
      <p:cxnSp>
        <p:nvCxnSpPr>
          <p:cNvPr id="139279" name="AutoShape 15"/>
          <p:cNvCxnSpPr>
            <a:cxnSpLocks noChangeShapeType="1"/>
            <a:stCxn id="139284" idx="0"/>
            <a:endCxn id="139285" idx="2"/>
          </p:cNvCxnSpPr>
          <p:nvPr/>
        </p:nvCxnSpPr>
        <p:spPr bwMode="auto">
          <a:xfrm flipV="1">
            <a:off x="4457700" y="4721225"/>
            <a:ext cx="0" cy="176212"/>
          </a:xfrm>
          <a:prstGeom prst="straightConnector1">
            <a:avLst/>
          </a:prstGeom>
          <a:noFill/>
          <a:ln w="28575">
            <a:solidFill>
              <a:srgbClr val="000000"/>
            </a:solidFill>
            <a:round/>
            <a:headEnd/>
            <a:tailEnd type="triangle" w="med" len="med"/>
          </a:ln>
          <a:effectLst/>
        </p:spPr>
      </p:cxnSp>
      <p:sp>
        <p:nvSpPr>
          <p:cNvPr id="139280" name="AutoShape 16"/>
          <p:cNvSpPr>
            <a:spLocks noChangeArrowheads="1"/>
          </p:cNvSpPr>
          <p:nvPr/>
        </p:nvSpPr>
        <p:spPr bwMode="auto">
          <a:xfrm>
            <a:off x="627063" y="4838700"/>
            <a:ext cx="2395537" cy="392112"/>
          </a:xfrm>
          <a:prstGeom prst="roundRect">
            <a:avLst>
              <a:gd name="adj" fmla="val 16667"/>
            </a:avLst>
          </a:prstGeom>
          <a:solidFill>
            <a:schemeClr val="accent1"/>
          </a:solidFill>
          <a:ln w="28575">
            <a:solidFill>
              <a:srgbClr val="000000"/>
            </a:solidFill>
            <a:round/>
            <a:headEnd/>
            <a:tailEnd/>
          </a:ln>
          <a:effectLst/>
        </p:spPr>
        <p:txBody>
          <a:bodyPr wrap="none">
            <a:spAutoFit/>
          </a:bodyPr>
          <a:lstStyle/>
          <a:p>
            <a:pPr>
              <a:spcBef>
                <a:spcPct val="50000"/>
              </a:spcBef>
            </a:pPr>
            <a:r>
              <a:rPr lang="en-US" sz="1600" b="1" dirty="0"/>
              <a:t>Market interest rates</a:t>
            </a:r>
          </a:p>
        </p:txBody>
      </p:sp>
      <p:sp>
        <p:nvSpPr>
          <p:cNvPr id="139281" name="AutoShape 17"/>
          <p:cNvSpPr>
            <a:spLocks noChangeArrowheads="1"/>
          </p:cNvSpPr>
          <p:nvPr/>
        </p:nvSpPr>
        <p:spPr bwMode="auto">
          <a:xfrm>
            <a:off x="5791200" y="5372100"/>
            <a:ext cx="2246313" cy="392112"/>
          </a:xfrm>
          <a:prstGeom prst="roundRect">
            <a:avLst>
              <a:gd name="adj" fmla="val 16667"/>
            </a:avLst>
          </a:prstGeom>
          <a:solidFill>
            <a:schemeClr val="accent1"/>
          </a:solidFill>
          <a:ln w="28575">
            <a:solidFill>
              <a:schemeClr val="tx1"/>
            </a:solidFill>
            <a:round/>
            <a:headEnd/>
            <a:tailEnd/>
          </a:ln>
          <a:effectLst/>
        </p:spPr>
        <p:txBody>
          <a:bodyPr wrap="none">
            <a:spAutoFit/>
          </a:bodyPr>
          <a:lstStyle/>
          <a:p>
            <a:pPr>
              <a:spcBef>
                <a:spcPct val="50000"/>
              </a:spcBef>
            </a:pPr>
            <a:r>
              <a:rPr lang="en-US" sz="1600" b="1" dirty="0"/>
              <a:t>Firm’s business risk</a:t>
            </a:r>
          </a:p>
        </p:txBody>
      </p:sp>
      <p:sp>
        <p:nvSpPr>
          <p:cNvPr id="139282" name="AutoShape 18"/>
          <p:cNvSpPr>
            <a:spLocks noChangeArrowheads="1"/>
          </p:cNvSpPr>
          <p:nvPr/>
        </p:nvSpPr>
        <p:spPr bwMode="auto">
          <a:xfrm>
            <a:off x="684213" y="5372100"/>
            <a:ext cx="2328862" cy="392112"/>
          </a:xfrm>
          <a:prstGeom prst="roundRect">
            <a:avLst>
              <a:gd name="adj" fmla="val 16667"/>
            </a:avLst>
          </a:prstGeom>
          <a:solidFill>
            <a:schemeClr val="accent1"/>
          </a:solidFill>
          <a:ln w="28575">
            <a:solidFill>
              <a:srgbClr val="000000"/>
            </a:solidFill>
            <a:round/>
            <a:headEnd/>
            <a:tailEnd/>
          </a:ln>
          <a:effectLst/>
        </p:spPr>
        <p:txBody>
          <a:bodyPr wrap="none">
            <a:spAutoFit/>
          </a:bodyPr>
          <a:lstStyle/>
          <a:p>
            <a:pPr>
              <a:spcBef>
                <a:spcPct val="50000"/>
              </a:spcBef>
            </a:pPr>
            <a:r>
              <a:rPr lang="en-US" sz="1600" b="1" dirty="0"/>
              <a:t>Market risk aversion</a:t>
            </a:r>
          </a:p>
        </p:txBody>
      </p:sp>
      <p:sp>
        <p:nvSpPr>
          <p:cNvPr id="139283" name="AutoShape 19"/>
          <p:cNvSpPr>
            <a:spLocks noChangeArrowheads="1"/>
          </p:cNvSpPr>
          <p:nvPr/>
        </p:nvSpPr>
        <p:spPr bwMode="auto">
          <a:xfrm>
            <a:off x="5791200" y="4838700"/>
            <a:ext cx="2582863" cy="392112"/>
          </a:xfrm>
          <a:prstGeom prst="roundRect">
            <a:avLst>
              <a:gd name="adj" fmla="val 16667"/>
            </a:avLst>
          </a:prstGeom>
          <a:solidFill>
            <a:schemeClr val="accent1"/>
          </a:solidFill>
          <a:ln w="28575">
            <a:solidFill>
              <a:schemeClr val="tx1"/>
            </a:solidFill>
            <a:round/>
            <a:headEnd/>
            <a:tailEnd/>
          </a:ln>
          <a:effectLst/>
        </p:spPr>
        <p:txBody>
          <a:bodyPr wrap="none">
            <a:spAutoFit/>
          </a:bodyPr>
          <a:lstStyle/>
          <a:p>
            <a:pPr>
              <a:spcBef>
                <a:spcPct val="50000"/>
              </a:spcBef>
            </a:pPr>
            <a:r>
              <a:rPr lang="en-US" sz="1600" b="1" dirty="0"/>
              <a:t>Firm’s debt/equity mix</a:t>
            </a:r>
          </a:p>
        </p:txBody>
      </p:sp>
      <p:sp>
        <p:nvSpPr>
          <p:cNvPr id="139284" name="AutoShape 20"/>
          <p:cNvSpPr>
            <a:spLocks noChangeArrowheads="1"/>
          </p:cNvSpPr>
          <p:nvPr/>
        </p:nvSpPr>
        <p:spPr bwMode="auto">
          <a:xfrm>
            <a:off x="3430588" y="4911725"/>
            <a:ext cx="2054225" cy="898525"/>
          </a:xfrm>
          <a:prstGeom prst="roundRect">
            <a:avLst>
              <a:gd name="adj" fmla="val 16667"/>
            </a:avLst>
          </a:prstGeom>
          <a:solidFill>
            <a:schemeClr val="accent1"/>
          </a:solidFill>
          <a:ln w="28575">
            <a:solidFill>
              <a:schemeClr val="tx2"/>
            </a:solidFill>
            <a:round/>
            <a:headEnd/>
            <a:tailEnd/>
          </a:ln>
          <a:effectLst>
            <a:prstShdw prst="shdw13" dist="53882" dir="13500000">
              <a:schemeClr val="bg2">
                <a:alpha val="50000"/>
              </a:schemeClr>
            </a:prstShdw>
          </a:effectLst>
        </p:spPr>
        <p:txBody>
          <a:bodyPr wrap="none">
            <a:spAutoFit/>
          </a:bodyPr>
          <a:lstStyle/>
          <a:p>
            <a:pPr>
              <a:spcBef>
                <a:spcPct val="50000"/>
              </a:spcBef>
            </a:pPr>
            <a:r>
              <a:rPr lang="en-US" sz="1600" b="1" dirty="0"/>
              <a:t>Cost of debt</a:t>
            </a:r>
          </a:p>
          <a:p>
            <a:pPr>
              <a:spcBef>
                <a:spcPct val="50000"/>
              </a:spcBef>
            </a:pPr>
            <a:r>
              <a:rPr lang="en-US" sz="2000" b="1" dirty="0">
                <a:solidFill>
                  <a:schemeClr val="tx2"/>
                </a:solidFill>
              </a:rPr>
              <a:t>Cost of equity</a:t>
            </a:r>
          </a:p>
        </p:txBody>
      </p:sp>
      <p:sp>
        <p:nvSpPr>
          <p:cNvPr id="139285" name="AutoShape 21"/>
          <p:cNvSpPr>
            <a:spLocks noChangeArrowheads="1"/>
          </p:cNvSpPr>
          <p:nvPr/>
        </p:nvSpPr>
        <p:spPr bwMode="auto">
          <a:xfrm>
            <a:off x="3378200" y="3773487"/>
            <a:ext cx="2157413" cy="933450"/>
          </a:xfrm>
          <a:prstGeom prst="roundRect">
            <a:avLst>
              <a:gd name="adj" fmla="val 16667"/>
            </a:avLst>
          </a:prstGeom>
          <a:solidFill>
            <a:schemeClr val="accent1"/>
          </a:solidFill>
          <a:ln w="28575">
            <a:solidFill>
              <a:srgbClr val="000000"/>
            </a:solidFill>
            <a:round/>
            <a:headEnd/>
            <a:tailEnd/>
          </a:ln>
          <a:effectLst/>
        </p:spPr>
        <p:txBody>
          <a:bodyPr wrap="none">
            <a:spAutoFit/>
          </a:bodyPr>
          <a:lstStyle/>
          <a:p>
            <a:pPr algn="ctr"/>
            <a:r>
              <a:rPr lang="en-US" sz="1600" b="1" dirty="0"/>
              <a:t>Weighted average</a:t>
            </a:r>
          </a:p>
          <a:p>
            <a:pPr algn="ctr"/>
            <a:r>
              <a:rPr lang="en-US" sz="1600" b="1" dirty="0"/>
              <a:t>cost of capital</a:t>
            </a:r>
          </a:p>
          <a:p>
            <a:pPr algn="ctr"/>
            <a:r>
              <a:rPr lang="en-US" sz="1600" b="1" dirty="0"/>
              <a:t>(WACC)</a:t>
            </a:r>
          </a:p>
        </p:txBody>
      </p:sp>
      <p:cxnSp>
        <p:nvCxnSpPr>
          <p:cNvPr id="139286" name="AutoShape 22"/>
          <p:cNvCxnSpPr>
            <a:cxnSpLocks noChangeShapeType="1"/>
            <a:stCxn id="139283" idx="1"/>
            <a:endCxn id="139284" idx="3"/>
          </p:cNvCxnSpPr>
          <p:nvPr/>
        </p:nvCxnSpPr>
        <p:spPr bwMode="auto">
          <a:xfrm flipH="1">
            <a:off x="5499100" y="5035550"/>
            <a:ext cx="277813" cy="325437"/>
          </a:xfrm>
          <a:prstGeom prst="straightConnector1">
            <a:avLst/>
          </a:prstGeom>
          <a:noFill/>
          <a:ln w="28575">
            <a:solidFill>
              <a:schemeClr val="tx1"/>
            </a:solidFill>
            <a:round/>
            <a:headEnd/>
            <a:tailEnd type="triangle" w="med" len="med"/>
          </a:ln>
          <a:effectLst/>
        </p:spPr>
      </p:cxnSp>
      <p:cxnSp>
        <p:nvCxnSpPr>
          <p:cNvPr id="139287" name="AutoShape 23"/>
          <p:cNvCxnSpPr>
            <a:cxnSpLocks noChangeShapeType="1"/>
            <a:stCxn id="139281" idx="1"/>
            <a:endCxn id="139284" idx="3"/>
          </p:cNvCxnSpPr>
          <p:nvPr/>
        </p:nvCxnSpPr>
        <p:spPr bwMode="auto">
          <a:xfrm flipH="1" flipV="1">
            <a:off x="5499100" y="5360987"/>
            <a:ext cx="277813" cy="207963"/>
          </a:xfrm>
          <a:prstGeom prst="straightConnector1">
            <a:avLst/>
          </a:prstGeom>
          <a:noFill/>
          <a:ln w="28575">
            <a:solidFill>
              <a:schemeClr val="tx1"/>
            </a:solidFill>
            <a:round/>
            <a:headEnd/>
            <a:tailEnd type="triangle" w="med" len="med"/>
          </a:ln>
          <a:effectLst/>
        </p:spPr>
      </p:cxnSp>
      <p:cxnSp>
        <p:nvCxnSpPr>
          <p:cNvPr id="139288" name="AutoShape 24"/>
          <p:cNvCxnSpPr>
            <a:cxnSpLocks noChangeShapeType="1"/>
            <a:stCxn id="139280" idx="3"/>
            <a:endCxn id="139284" idx="1"/>
          </p:cNvCxnSpPr>
          <p:nvPr/>
        </p:nvCxnSpPr>
        <p:spPr bwMode="auto">
          <a:xfrm>
            <a:off x="3036888" y="5035550"/>
            <a:ext cx="379412" cy="325437"/>
          </a:xfrm>
          <a:prstGeom prst="straightConnector1">
            <a:avLst/>
          </a:prstGeom>
          <a:noFill/>
          <a:ln w="28575">
            <a:solidFill>
              <a:schemeClr val="tx1"/>
            </a:solidFill>
            <a:round/>
            <a:headEnd/>
            <a:tailEnd type="triangle" w="med" len="med"/>
          </a:ln>
          <a:effectLst/>
        </p:spPr>
      </p:cxnSp>
      <p:cxnSp>
        <p:nvCxnSpPr>
          <p:cNvPr id="139289" name="AutoShape 25"/>
          <p:cNvCxnSpPr>
            <a:cxnSpLocks noChangeShapeType="1"/>
            <a:stCxn id="139282" idx="3"/>
            <a:endCxn id="139284" idx="1"/>
          </p:cNvCxnSpPr>
          <p:nvPr/>
        </p:nvCxnSpPr>
        <p:spPr bwMode="auto">
          <a:xfrm flipV="1">
            <a:off x="3027363" y="5360987"/>
            <a:ext cx="388937" cy="207963"/>
          </a:xfrm>
          <a:prstGeom prst="straightConnector1">
            <a:avLst/>
          </a:prstGeom>
          <a:noFill/>
          <a:ln w="28575">
            <a:solidFill>
              <a:srgbClr val="000000"/>
            </a:solidFill>
            <a:round/>
            <a:headEnd/>
            <a:tailEnd type="triangle" w="med" len="med"/>
          </a:ln>
          <a:effectLst/>
        </p:spPr>
      </p:cxnSp>
      <p:cxnSp>
        <p:nvCxnSpPr>
          <p:cNvPr id="139290" name="AutoShape 26"/>
          <p:cNvCxnSpPr>
            <a:cxnSpLocks noChangeShapeType="1"/>
            <a:stCxn id="139283" idx="0"/>
            <a:endCxn id="139285" idx="3"/>
          </p:cNvCxnSpPr>
          <p:nvPr/>
        </p:nvCxnSpPr>
        <p:spPr bwMode="auto">
          <a:xfrm rot="5400000" flipH="1">
            <a:off x="6024563" y="3765549"/>
            <a:ext cx="584200" cy="1533525"/>
          </a:xfrm>
          <a:prstGeom prst="bentConnector2">
            <a:avLst/>
          </a:prstGeom>
          <a:noFill/>
          <a:ln w="28575">
            <a:solidFill>
              <a:schemeClr val="tx1"/>
            </a:solidFill>
            <a:miter lim="800000"/>
            <a:headEnd/>
            <a:tailEnd type="triangle" w="med" len="med"/>
          </a:ln>
          <a:effectLst/>
        </p:spPr>
      </p:cxnSp>
      <p:sp>
        <p:nvSpPr>
          <p:cNvPr id="139291" name="AutoShape 27"/>
          <p:cNvSpPr>
            <a:spLocks noChangeArrowheads="1"/>
          </p:cNvSpPr>
          <p:nvPr/>
        </p:nvSpPr>
        <p:spPr bwMode="auto">
          <a:xfrm>
            <a:off x="1522413" y="914400"/>
            <a:ext cx="1998662" cy="635000"/>
          </a:xfrm>
          <a:prstGeom prst="roundRect">
            <a:avLst>
              <a:gd name="adj" fmla="val 16667"/>
            </a:avLst>
          </a:prstGeom>
          <a:solidFill>
            <a:schemeClr val="accent2"/>
          </a:solidFill>
          <a:ln w="28575">
            <a:solidFill>
              <a:schemeClr val="tx1"/>
            </a:solidFill>
            <a:round/>
            <a:headEnd/>
            <a:tailEnd/>
          </a:ln>
          <a:effectLst/>
        </p:spPr>
        <p:txBody>
          <a:bodyPr wrap="none">
            <a:spAutoFit/>
          </a:bodyPr>
          <a:lstStyle/>
          <a:p>
            <a:pPr>
              <a:lnSpc>
                <a:spcPct val="95000"/>
              </a:lnSpc>
            </a:pPr>
            <a:r>
              <a:rPr lang="en-US" sz="1600" b="1" dirty="0"/>
              <a:t>Net operating</a:t>
            </a:r>
          </a:p>
          <a:p>
            <a:pPr>
              <a:lnSpc>
                <a:spcPct val="95000"/>
              </a:lnSpc>
            </a:pPr>
            <a:r>
              <a:rPr lang="en-US" sz="1600" b="1" dirty="0"/>
              <a:t>profit after taxes</a:t>
            </a:r>
          </a:p>
        </p:txBody>
      </p:sp>
      <p:sp>
        <p:nvSpPr>
          <p:cNvPr id="139292" name="AutoShape 28"/>
          <p:cNvSpPr>
            <a:spLocks noChangeArrowheads="1"/>
          </p:cNvSpPr>
          <p:nvPr/>
        </p:nvSpPr>
        <p:spPr bwMode="auto">
          <a:xfrm>
            <a:off x="5484813" y="914400"/>
            <a:ext cx="2503487" cy="635000"/>
          </a:xfrm>
          <a:prstGeom prst="roundRect">
            <a:avLst>
              <a:gd name="adj" fmla="val 16667"/>
            </a:avLst>
          </a:prstGeom>
          <a:solidFill>
            <a:schemeClr val="accent2"/>
          </a:solidFill>
          <a:ln w="28575">
            <a:solidFill>
              <a:schemeClr val="tx1"/>
            </a:solidFill>
            <a:round/>
            <a:headEnd/>
            <a:tailEnd/>
          </a:ln>
          <a:effectLst/>
        </p:spPr>
        <p:txBody>
          <a:bodyPr wrap="none">
            <a:spAutoFit/>
          </a:bodyPr>
          <a:lstStyle/>
          <a:p>
            <a:pPr>
              <a:lnSpc>
                <a:spcPct val="95000"/>
              </a:lnSpc>
            </a:pPr>
            <a:r>
              <a:rPr lang="en-US" sz="1600" b="1" dirty="0"/>
              <a:t>Required investments</a:t>
            </a:r>
          </a:p>
          <a:p>
            <a:pPr>
              <a:lnSpc>
                <a:spcPct val="95000"/>
              </a:lnSpc>
            </a:pPr>
            <a:r>
              <a:rPr lang="en-US" sz="1600" b="1" dirty="0"/>
              <a:t>in operating capital</a:t>
            </a:r>
          </a:p>
        </p:txBody>
      </p:sp>
      <p:sp>
        <p:nvSpPr>
          <p:cNvPr id="139293" name="Text Box 29"/>
          <p:cNvSpPr txBox="1">
            <a:spLocks noChangeArrowheads="1"/>
          </p:cNvSpPr>
          <p:nvPr/>
        </p:nvSpPr>
        <p:spPr bwMode="auto">
          <a:xfrm>
            <a:off x="5105400" y="1055687"/>
            <a:ext cx="350838" cy="336550"/>
          </a:xfrm>
          <a:prstGeom prst="rect">
            <a:avLst/>
          </a:prstGeom>
          <a:noFill/>
          <a:ln w="9525">
            <a:noFill/>
            <a:miter lim="800000"/>
            <a:headEnd/>
            <a:tailEnd/>
          </a:ln>
          <a:effectLst/>
        </p:spPr>
        <p:txBody>
          <a:bodyPr wrap="none">
            <a:spAutoFit/>
          </a:bodyPr>
          <a:lstStyle/>
          <a:p>
            <a:pPr>
              <a:spcBef>
                <a:spcPct val="50000"/>
              </a:spcBef>
            </a:pPr>
            <a:r>
              <a:rPr lang="en-US" sz="1600" b="1" dirty="0">
                <a:cs typeface="Tahoma" pitchFamily="34" charset="0"/>
              </a:rPr>
              <a:t>−</a:t>
            </a:r>
          </a:p>
        </p:txBody>
      </p:sp>
      <p:sp>
        <p:nvSpPr>
          <p:cNvPr id="139294" name="Text Box 30"/>
          <p:cNvSpPr txBox="1">
            <a:spLocks noChangeArrowheads="1"/>
          </p:cNvSpPr>
          <p:nvPr/>
        </p:nvSpPr>
        <p:spPr bwMode="auto">
          <a:xfrm>
            <a:off x="5334000" y="1792287"/>
            <a:ext cx="350838" cy="336550"/>
          </a:xfrm>
          <a:prstGeom prst="rect">
            <a:avLst/>
          </a:prstGeom>
          <a:noFill/>
          <a:ln w="9525">
            <a:noFill/>
            <a:miter lim="800000"/>
            <a:headEnd/>
            <a:tailEnd/>
          </a:ln>
          <a:effectLst/>
        </p:spPr>
        <p:txBody>
          <a:bodyPr wrap="none">
            <a:spAutoFit/>
          </a:bodyPr>
          <a:lstStyle/>
          <a:p>
            <a:pPr>
              <a:spcBef>
                <a:spcPct val="50000"/>
              </a:spcBef>
            </a:pPr>
            <a:r>
              <a:rPr lang="en-US" sz="1600" b="1" dirty="0">
                <a:cs typeface="Tahoma" pitchFamily="34" charset="0"/>
              </a:rPr>
              <a:t>=</a:t>
            </a:r>
          </a:p>
        </p:txBody>
      </p:sp>
      <p:cxnSp>
        <p:nvCxnSpPr>
          <p:cNvPr id="139295" name="AutoShape 31"/>
          <p:cNvCxnSpPr>
            <a:cxnSpLocks noChangeShapeType="1"/>
            <a:stCxn id="139285" idx="0"/>
            <a:endCxn id="139267" idx="2"/>
          </p:cNvCxnSpPr>
          <p:nvPr/>
        </p:nvCxnSpPr>
        <p:spPr bwMode="auto">
          <a:xfrm flipV="1">
            <a:off x="4457700" y="3482975"/>
            <a:ext cx="0" cy="276225"/>
          </a:xfrm>
          <a:prstGeom prst="straightConnector1">
            <a:avLst/>
          </a:prstGeom>
          <a:noFill/>
          <a:ln w="28575">
            <a:solidFill>
              <a:schemeClr val="tx1"/>
            </a:solidFill>
            <a:round/>
            <a:headEnd/>
            <a:tailEnd type="triangle" w="med" len="med"/>
          </a:ln>
          <a:effectLst/>
        </p:spPr>
      </p:cxnSp>
      <p:cxnSp>
        <p:nvCxnSpPr>
          <p:cNvPr id="139296" name="AutoShape 32"/>
          <p:cNvCxnSpPr>
            <a:cxnSpLocks noChangeShapeType="1"/>
            <a:stCxn id="139278" idx="2"/>
            <a:endCxn id="139267" idx="0"/>
          </p:cNvCxnSpPr>
          <p:nvPr/>
        </p:nvCxnSpPr>
        <p:spPr bwMode="auto">
          <a:xfrm flipH="1">
            <a:off x="4457700" y="2314575"/>
            <a:ext cx="1588" cy="225425"/>
          </a:xfrm>
          <a:prstGeom prst="straightConnector1">
            <a:avLst/>
          </a:prstGeom>
          <a:noFill/>
          <a:ln w="28575">
            <a:solidFill>
              <a:schemeClr val="tx1"/>
            </a:solidFill>
            <a:round/>
            <a:headEnd/>
            <a:tailEnd type="triangle" w="med" len="med"/>
          </a:ln>
          <a:effectLst/>
        </p:spPr>
      </p:cxnSp>
      <p:cxnSp>
        <p:nvCxnSpPr>
          <p:cNvPr id="139297" name="AutoShape 33"/>
          <p:cNvCxnSpPr>
            <a:cxnSpLocks noChangeShapeType="1"/>
            <a:stCxn id="139292" idx="2"/>
            <a:endCxn id="139294" idx="3"/>
          </p:cNvCxnSpPr>
          <p:nvPr/>
        </p:nvCxnSpPr>
        <p:spPr bwMode="auto">
          <a:xfrm rot="5400000">
            <a:off x="6012656" y="1235869"/>
            <a:ext cx="396875" cy="1052512"/>
          </a:xfrm>
          <a:prstGeom prst="bentConnector2">
            <a:avLst/>
          </a:prstGeom>
          <a:noFill/>
          <a:ln w="28575">
            <a:solidFill>
              <a:schemeClr val="tx1"/>
            </a:solidFill>
            <a:miter lim="800000"/>
            <a:headEnd/>
            <a:tailEnd type="triangle" w="med" len="med"/>
          </a:ln>
          <a:effectLst/>
        </p:spPr>
      </p:cxnSp>
      <p:cxnSp>
        <p:nvCxnSpPr>
          <p:cNvPr id="139298" name="AutoShape 34"/>
          <p:cNvCxnSpPr>
            <a:cxnSpLocks noChangeShapeType="1"/>
            <a:stCxn id="139291" idx="3"/>
            <a:endCxn id="139293" idx="1"/>
          </p:cNvCxnSpPr>
          <p:nvPr/>
        </p:nvCxnSpPr>
        <p:spPr bwMode="auto">
          <a:xfrm flipV="1">
            <a:off x="3535363" y="1223962"/>
            <a:ext cx="1570037" cy="7938"/>
          </a:xfrm>
          <a:prstGeom prst="straightConnector1">
            <a:avLst/>
          </a:prstGeom>
          <a:noFill/>
          <a:ln w="28575">
            <a:solidFill>
              <a:schemeClr val="tx1"/>
            </a:solidFill>
            <a:round/>
            <a:headEnd/>
            <a:tailEnd type="triangle" w="med" len="med"/>
          </a:ln>
          <a:effectLst/>
        </p:spPr>
      </p:cxnSp>
      <p:sp>
        <p:nvSpPr>
          <p:cNvPr id="139299" name="AutoShape 35"/>
          <p:cNvSpPr>
            <a:spLocks noChangeArrowheads="1"/>
          </p:cNvSpPr>
          <p:nvPr/>
        </p:nvSpPr>
        <p:spPr bwMode="auto">
          <a:xfrm rot="-751991">
            <a:off x="1444625" y="5813425"/>
            <a:ext cx="1981200" cy="304800"/>
          </a:xfrm>
          <a:prstGeom prst="notchedRightArrow">
            <a:avLst>
              <a:gd name="adj1" fmla="val 50000"/>
              <a:gd name="adj2" fmla="val 162500"/>
            </a:avLst>
          </a:prstGeom>
          <a:solidFill>
            <a:schemeClr val="tx2"/>
          </a:solidFill>
          <a:ln w="9525" algn="ctr">
            <a:solidFill>
              <a:schemeClr val="tx1"/>
            </a:solidFill>
            <a:miter lim="800000"/>
            <a:headEnd/>
            <a:tailEnd/>
          </a:ln>
          <a:effectLst/>
        </p:spPr>
        <p:txBody>
          <a:bodyPr wrap="none" anchor="ctr"/>
          <a:lstStyle/>
          <a:p>
            <a:endParaRPr lang="en-US" dirty="0"/>
          </a:p>
        </p:txBody>
      </p:sp>
      <p:sp>
        <p:nvSpPr>
          <p:cNvPr id="139300" name="Text Box 36"/>
          <p:cNvSpPr txBox="1">
            <a:spLocks noChangeArrowheads="1"/>
          </p:cNvSpPr>
          <p:nvPr/>
        </p:nvSpPr>
        <p:spPr bwMode="auto">
          <a:xfrm>
            <a:off x="304800" y="228600"/>
            <a:ext cx="8382000" cy="461665"/>
          </a:xfrm>
          <a:prstGeom prst="rect">
            <a:avLst/>
          </a:prstGeom>
          <a:noFill/>
          <a:ln w="9525">
            <a:noFill/>
            <a:miter lim="800000"/>
            <a:headEnd/>
            <a:tailEnd/>
          </a:ln>
          <a:effectLst/>
        </p:spPr>
        <p:txBody>
          <a:bodyPr wrap="square">
            <a:spAutoFit/>
          </a:bodyPr>
          <a:lstStyle/>
          <a:p>
            <a:pPr>
              <a:spcBef>
                <a:spcPct val="50000"/>
              </a:spcBef>
            </a:pPr>
            <a:r>
              <a:rPr lang="en-US" sz="2400" b="1" dirty="0">
                <a:solidFill>
                  <a:schemeClr val="tx2"/>
                </a:solidFill>
              </a:rPr>
              <a:t>Determinants of Intrinsic </a:t>
            </a:r>
            <a:r>
              <a:rPr lang="en-US" sz="2400" b="1" dirty="0" smtClean="0">
                <a:solidFill>
                  <a:schemeClr val="tx2"/>
                </a:solidFill>
              </a:rPr>
              <a:t>Value: The </a:t>
            </a:r>
            <a:r>
              <a:rPr lang="en-US" sz="2400" b="1" dirty="0">
                <a:solidFill>
                  <a:schemeClr val="tx2"/>
                </a:solidFill>
              </a:rPr>
              <a:t>Cost of Equity</a:t>
            </a:r>
          </a:p>
        </p:txBody>
      </p:sp>
      <p:sp>
        <p:nvSpPr>
          <p:cNvPr id="139301" name="Text Box 37"/>
          <p:cNvSpPr txBox="1">
            <a:spLocks noChangeArrowheads="1"/>
          </p:cNvSpPr>
          <p:nvPr/>
        </p:nvSpPr>
        <p:spPr bwMode="auto">
          <a:xfrm>
            <a:off x="5638800" y="2859087"/>
            <a:ext cx="457200" cy="225425"/>
          </a:xfrm>
          <a:prstGeom prst="rect">
            <a:avLst/>
          </a:prstGeom>
          <a:noFill/>
          <a:ln w="12700" algn="ctr">
            <a:noFill/>
            <a:miter lim="800000"/>
            <a:headEnd/>
            <a:tailEnd/>
          </a:ln>
          <a:effectLst/>
        </p:spPr>
        <p:txBody>
          <a:bodyPr lIns="90488" tIns="44450" rIns="90488" bIns="44450">
            <a:spAutoFit/>
          </a:bodyPr>
          <a:lstStyle/>
          <a:p>
            <a:pPr>
              <a:lnSpc>
                <a:spcPct val="25000"/>
              </a:lnSpc>
            </a:pPr>
            <a:endParaRPr lang="en-US" b="1" dirty="0"/>
          </a:p>
          <a:p>
            <a:pPr>
              <a:lnSpc>
                <a:spcPct val="25000"/>
              </a:lnSpc>
            </a:pPr>
            <a:r>
              <a:rPr lang="en-US" b="1" dirty="0"/>
              <a:t>...</a:t>
            </a:r>
          </a:p>
        </p:txBody>
      </p:sp>
      <p:sp>
        <p:nvSpPr>
          <p:cNvPr id="2" name="Slide Number Placeholder 1"/>
          <p:cNvSpPr>
            <a:spLocks noGrp="1"/>
          </p:cNvSpPr>
          <p:nvPr>
            <p:ph type="sldNum" sz="quarter" idx="12"/>
          </p:nvPr>
        </p:nvSpPr>
        <p:spPr/>
        <p:txBody>
          <a:bodyPr/>
          <a:lstStyle/>
          <a:p>
            <a:fld id="{5BA2C55A-3125-4DB8-811E-220550D5AA3F}"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AC86A776-294E-4ED9-B6C7-8905586150AE}" type="slidenum">
              <a:rPr lang="en-US">
                <a:latin typeface="+mn-lt"/>
              </a:rPr>
              <a:pPr>
                <a:defRPr/>
              </a:pPr>
              <a:t>40</a:t>
            </a:fld>
            <a:endParaRPr lang="en-US" dirty="0">
              <a:latin typeface="+mn-lt"/>
            </a:endParaRPr>
          </a:p>
        </p:txBody>
      </p:sp>
      <p:sp>
        <p:nvSpPr>
          <p:cNvPr id="36867" name="Rectangle 10"/>
          <p:cNvSpPr>
            <a:spLocks noGrp="1" noChangeArrowheads="1"/>
          </p:cNvSpPr>
          <p:nvPr>
            <p:ph type="title"/>
          </p:nvPr>
        </p:nvSpPr>
        <p:spPr/>
        <p:txBody>
          <a:bodyPr>
            <a:noAutofit/>
          </a:bodyPr>
          <a:lstStyle/>
          <a:p>
            <a:r>
              <a:rPr lang="en-US" dirty="0" smtClean="0"/>
              <a:t>Market Risk as Defined by the CAPM</a:t>
            </a:r>
            <a:endParaRPr lang="en-US" dirty="0"/>
          </a:p>
        </p:txBody>
      </p:sp>
      <mc:AlternateContent xmlns:mc="http://schemas.openxmlformats.org/markup-compatibility/2006" xmlns:a14="http://schemas.microsoft.com/office/drawing/2010/main">
        <mc:Choice Requires="a14">
          <p:sp>
            <p:nvSpPr>
              <p:cNvPr id="36868" name="Rectangle 11"/>
              <p:cNvSpPr>
                <a:spLocks noGrp="1" noChangeArrowheads="1"/>
              </p:cNvSpPr>
              <p:nvPr>
                <p:ph type="body" idx="1"/>
              </p:nvPr>
            </p:nvSpPr>
            <p:spPr>
              <a:xfrm>
                <a:off x="914400" y="2017713"/>
                <a:ext cx="8040688" cy="4114800"/>
              </a:xfrm>
            </p:spPr>
            <p:txBody>
              <a:bodyPr/>
              <a:lstStyle/>
              <a:p>
                <a:r>
                  <a:rPr lang="en-US" sz="2800" dirty="0" smtClean="0"/>
                  <a:t>Define:</a:t>
                </a:r>
              </a:p>
              <a:p>
                <a:pPr lvl="1"/>
                <a:r>
                  <a:rPr lang="en-US" sz="2400" dirty="0"/>
                  <a:t>w</a:t>
                </a:r>
                <a:r>
                  <a:rPr lang="en-US" sz="2400" baseline="-25000" dirty="0"/>
                  <a:t>i</a:t>
                </a:r>
                <a:r>
                  <a:rPr lang="en-US" sz="2400" dirty="0"/>
                  <a:t> is the percent of the portfolio invested in Stock i.</a:t>
                </a:r>
              </a:p>
              <a:p>
                <a:pPr lvl="1"/>
                <a:r>
                  <a:rPr lang="el-GR" sz="2400" dirty="0"/>
                  <a:t>σ</a:t>
                </a:r>
                <a:r>
                  <a:rPr lang="en-US" sz="2400" baseline="-25000" dirty="0"/>
                  <a:t>M</a:t>
                </a:r>
                <a:r>
                  <a:rPr lang="en-US" sz="2400" dirty="0"/>
                  <a:t> is the standard deviation of the market </a:t>
                </a:r>
                <a:r>
                  <a:rPr lang="en-US" sz="2400" dirty="0" smtClean="0"/>
                  <a:t>index.</a:t>
                </a:r>
                <a:endParaRPr lang="en-US" sz="2400" dirty="0"/>
              </a:p>
              <a:p>
                <a:pPr lvl="1"/>
                <a:r>
                  <a:rPr lang="en-US" sz="2400" dirty="0">
                    <a:latin typeface="Symbol" pitchFamily="18" charset="2"/>
                  </a:rPr>
                  <a:t>r</a:t>
                </a:r>
                <a:r>
                  <a:rPr lang="en-US" sz="2400" baseline="-25000" dirty="0"/>
                  <a:t>i,M</a:t>
                </a:r>
                <a:r>
                  <a:rPr lang="en-US" sz="2400" dirty="0"/>
                  <a:t> is the correlation between Stock i and the market. </a:t>
                </a:r>
              </a:p>
              <a:p>
                <a:r>
                  <a:rPr lang="en-US" sz="2800" dirty="0" smtClean="0"/>
                  <a:t>The </a:t>
                </a:r>
                <a:r>
                  <a:rPr lang="en-US" sz="2800" dirty="0"/>
                  <a:t>contribution of </a:t>
                </a:r>
                <a:r>
                  <a:rPr lang="en-US" sz="2800" dirty="0" smtClean="0"/>
                  <a:t>Stock i to the standard deviation of a well-diversified portfolio (</a:t>
                </a:r>
                <a:r>
                  <a:rPr lang="el-GR" sz="2800" dirty="0" smtClean="0"/>
                  <a:t>σ</a:t>
                </a:r>
                <a:r>
                  <a:rPr lang="en-US" sz="2800" baseline="-25000" dirty="0" smtClean="0"/>
                  <a:t>p</a:t>
                </a:r>
                <a:r>
                  <a:rPr lang="en-US" sz="2800" dirty="0" smtClean="0"/>
                  <a:t>) is:</a:t>
                </a:r>
              </a:p>
              <a:p>
                <a:pPr marL="0" indent="0" algn="ctr">
                  <a:buNone/>
                </a:pPr>
                <a:r>
                  <a:rPr lang="en-US" sz="2800" b="1" dirty="0" smtClean="0">
                    <a:solidFill>
                      <a:schemeClr val="tx2"/>
                    </a:solidFill>
                  </a:rPr>
                  <a:t>w</a:t>
                </a:r>
                <a:r>
                  <a:rPr lang="en-US" sz="2800" b="1" baseline="-25000" dirty="0" smtClean="0">
                    <a:solidFill>
                      <a:schemeClr val="tx2"/>
                    </a:solidFill>
                  </a:rPr>
                  <a:t>i</a:t>
                </a:r>
                <a:r>
                  <a:rPr lang="en-US" sz="2800" b="1" dirty="0" smtClean="0">
                    <a:solidFill>
                      <a:schemeClr val="tx2"/>
                    </a:solidFill>
                  </a:rPr>
                  <a:t> </a:t>
                </a:r>
                <a:r>
                  <a:rPr lang="el-GR" sz="2800" b="1" dirty="0" smtClean="0">
                    <a:solidFill>
                      <a:schemeClr val="tx2"/>
                    </a:solidFill>
                  </a:rPr>
                  <a:t>σ</a:t>
                </a:r>
                <a:r>
                  <a:rPr lang="en-US" sz="2800" b="1" baseline="-25000" dirty="0" smtClean="0">
                    <a:solidFill>
                      <a:schemeClr val="tx2"/>
                    </a:solidFill>
                  </a:rPr>
                  <a:t>M</a:t>
                </a:r>
                <a:r>
                  <a:rPr lang="en-US" sz="2800" b="1" dirty="0" smtClean="0">
                    <a:solidFill>
                      <a:schemeClr val="tx2"/>
                    </a:solidFill>
                  </a:rPr>
                  <a:t> </a:t>
                </a:r>
                <a14:m>
                  <m:oMath xmlns:m="http://schemas.openxmlformats.org/officeDocument/2006/math">
                    <m:d>
                      <m:dPr>
                        <m:ctrlPr>
                          <a:rPr lang="en-US" sz="3600" b="1" i="1" smtClean="0">
                            <a:solidFill>
                              <a:schemeClr val="tx2"/>
                            </a:solidFill>
                            <a:latin typeface="Cambria Math" panose="02040503050406030204" pitchFamily="18" charset="0"/>
                          </a:rPr>
                        </m:ctrlPr>
                      </m:dPr>
                      <m:e>
                        <m:f>
                          <m:fPr>
                            <m:ctrlPr>
                              <a:rPr lang="en-US" sz="3600" b="1" i="1" smtClean="0">
                                <a:solidFill>
                                  <a:schemeClr val="tx2"/>
                                </a:solidFill>
                                <a:latin typeface="Cambria Math" panose="02040503050406030204" pitchFamily="18" charset="0"/>
                              </a:rPr>
                            </m:ctrlPr>
                          </m:fPr>
                          <m:num>
                            <m:sSub>
                              <m:sSubPr>
                                <m:ctrlPr>
                                  <a:rPr lang="en-US" sz="3600" b="1" i="1" smtClean="0">
                                    <a:solidFill>
                                      <a:schemeClr val="tx2"/>
                                    </a:solidFill>
                                    <a:latin typeface="Cambria Math" panose="02040503050406030204" pitchFamily="18" charset="0"/>
                                  </a:rPr>
                                </m:ctrlPr>
                              </m:sSubPr>
                              <m:e>
                                <m:r>
                                  <a:rPr lang="en-US" sz="3600" b="1" i="0" smtClean="0">
                                    <a:solidFill>
                                      <a:schemeClr val="tx2"/>
                                    </a:solidFill>
                                    <a:latin typeface="Cambria Math"/>
                                    <a:ea typeface="Cambria Math"/>
                                  </a:rPr>
                                  <m:t>𝛒</m:t>
                                </m:r>
                              </m:e>
                              <m:sub>
                                <m:r>
                                  <a:rPr lang="en-US" sz="3600" b="1" i="0" smtClean="0">
                                    <a:solidFill>
                                      <a:schemeClr val="tx2"/>
                                    </a:solidFill>
                                    <a:latin typeface="Cambria Math"/>
                                  </a:rPr>
                                  <m:t>𝐢</m:t>
                                </m:r>
                                <m:r>
                                  <a:rPr lang="en-US" sz="3600" b="1" i="0" smtClean="0">
                                    <a:solidFill>
                                      <a:schemeClr val="tx2"/>
                                    </a:solidFill>
                                    <a:latin typeface="Cambria Math"/>
                                  </a:rPr>
                                  <m:t>,</m:t>
                                </m:r>
                                <m:r>
                                  <a:rPr lang="en-US" sz="3600" b="1" i="0" smtClean="0">
                                    <a:solidFill>
                                      <a:schemeClr val="tx2"/>
                                    </a:solidFill>
                                    <a:latin typeface="Cambria Math"/>
                                  </a:rPr>
                                  <m:t>𝐌</m:t>
                                </m:r>
                              </m:sub>
                            </m:sSub>
                            <m:sSub>
                              <m:sSubPr>
                                <m:ctrlPr>
                                  <a:rPr lang="en-US" sz="3600" b="1" i="1" smtClean="0">
                                    <a:solidFill>
                                      <a:schemeClr val="tx2"/>
                                    </a:solidFill>
                                    <a:latin typeface="Cambria Math" panose="02040503050406030204" pitchFamily="18" charset="0"/>
                                  </a:rPr>
                                </m:ctrlPr>
                              </m:sSubPr>
                              <m:e>
                                <m:r>
                                  <a:rPr lang="en-US" sz="3600" b="1" i="0" smtClean="0">
                                    <a:solidFill>
                                      <a:schemeClr val="tx2"/>
                                    </a:solidFill>
                                    <a:latin typeface="Cambria Math"/>
                                  </a:rPr>
                                  <m:t> </m:t>
                                </m:r>
                                <m:r>
                                  <a:rPr lang="en-US" sz="3600" b="1" i="0" smtClean="0">
                                    <a:solidFill>
                                      <a:schemeClr val="tx2"/>
                                    </a:solidFill>
                                    <a:latin typeface="Cambria Math"/>
                                    <a:ea typeface="Cambria Math"/>
                                  </a:rPr>
                                  <m:t>𝛔</m:t>
                                </m:r>
                              </m:e>
                              <m:sub>
                                <m:r>
                                  <a:rPr lang="en-US" sz="3600" b="1" i="0" smtClean="0">
                                    <a:solidFill>
                                      <a:schemeClr val="tx2"/>
                                    </a:solidFill>
                                    <a:latin typeface="Cambria Math"/>
                                  </a:rPr>
                                  <m:t>𝐢</m:t>
                                </m:r>
                              </m:sub>
                            </m:sSub>
                          </m:num>
                          <m:den>
                            <m:sSub>
                              <m:sSubPr>
                                <m:ctrlPr>
                                  <a:rPr lang="en-US" sz="3600" b="1" i="1" smtClean="0">
                                    <a:solidFill>
                                      <a:schemeClr val="tx2"/>
                                    </a:solidFill>
                                    <a:latin typeface="Cambria Math" panose="02040503050406030204" pitchFamily="18" charset="0"/>
                                  </a:rPr>
                                </m:ctrlPr>
                              </m:sSubPr>
                              <m:e>
                                <m:r>
                                  <a:rPr lang="en-US" sz="3600" b="1" i="0" smtClean="0">
                                    <a:solidFill>
                                      <a:schemeClr val="tx2"/>
                                    </a:solidFill>
                                    <a:latin typeface="Cambria Math"/>
                                    <a:ea typeface="Cambria Math"/>
                                  </a:rPr>
                                  <m:t>𝛔</m:t>
                                </m:r>
                              </m:e>
                              <m:sub>
                                <m:r>
                                  <a:rPr lang="en-US" sz="3600" b="1" i="0" smtClean="0">
                                    <a:solidFill>
                                      <a:schemeClr val="tx2"/>
                                    </a:solidFill>
                                    <a:latin typeface="Cambria Math"/>
                                  </a:rPr>
                                  <m:t>𝐌</m:t>
                                </m:r>
                              </m:sub>
                            </m:sSub>
                          </m:den>
                        </m:f>
                      </m:e>
                    </m:d>
                  </m:oMath>
                </a14:m>
                <a:endParaRPr lang="en-US" sz="2800" b="1" dirty="0" smtClean="0">
                  <a:solidFill>
                    <a:schemeClr val="tx2"/>
                  </a:solidFill>
                </a:endParaRPr>
              </a:p>
            </p:txBody>
          </p:sp>
        </mc:Choice>
        <mc:Fallback xmlns="">
          <p:sp>
            <p:nvSpPr>
              <p:cNvPr id="36868" name="Rectangle 11"/>
              <p:cNvSpPr>
                <a:spLocks noGrp="1" noRot="1" noChangeAspect="1" noMove="1" noResize="1" noEditPoints="1" noAdjustHandles="1" noChangeArrowheads="1" noChangeShapeType="1" noTextEdit="1"/>
              </p:cNvSpPr>
              <p:nvPr>
                <p:ph type="body" idx="1"/>
              </p:nvPr>
            </p:nvSpPr>
            <p:spPr>
              <a:xfrm>
                <a:off x="914400" y="2017713"/>
                <a:ext cx="8040688" cy="4114800"/>
              </a:xfrm>
              <a:blipFill rotWithShape="1">
                <a:blip r:embed="rId3" cstate="print"/>
                <a:stretch>
                  <a:fillRect l="-303" t="-1481" b="-741"/>
                </a:stretch>
              </a:blipFill>
            </p:spPr>
            <p:txBody>
              <a:bodyPr/>
              <a:lstStyle/>
              <a:p>
                <a:r>
                  <a:rPr lang="en-US">
                    <a:noFill/>
                  </a:rPr>
                  <a:t> </a:t>
                </a:r>
              </a:p>
            </p:txBody>
          </p:sp>
        </mc:Fallback>
      </mc:AlternateContent>
    </p:spTree>
    <p:extLst>
      <p:ext uri="{BB962C8B-B14F-4D97-AF65-F5344CB8AC3E}">
        <p14:creationId xmlns:p14="http://schemas.microsoft.com/office/powerpoint/2010/main" val="2715815924"/>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AC86A776-294E-4ED9-B6C7-8905586150AE}" type="slidenum">
              <a:rPr lang="en-US">
                <a:latin typeface="+mn-lt"/>
              </a:rPr>
              <a:pPr>
                <a:defRPr/>
              </a:pPr>
              <a:t>41</a:t>
            </a:fld>
            <a:endParaRPr lang="en-US" dirty="0">
              <a:latin typeface="+mn-lt"/>
            </a:endParaRPr>
          </a:p>
        </p:txBody>
      </p:sp>
      <p:sp>
        <p:nvSpPr>
          <p:cNvPr id="36867" name="Rectangle 10"/>
          <p:cNvSpPr>
            <a:spLocks noGrp="1" noChangeArrowheads="1"/>
          </p:cNvSpPr>
          <p:nvPr>
            <p:ph type="title"/>
          </p:nvPr>
        </p:nvSpPr>
        <p:spPr/>
        <p:txBody>
          <a:bodyPr>
            <a:noAutofit/>
          </a:bodyPr>
          <a:lstStyle/>
          <a:p>
            <a:r>
              <a:rPr lang="en-US" dirty="0" smtClean="0"/>
              <a:t>Market Risk and Beta</a:t>
            </a:r>
            <a:endParaRPr lang="en-US" dirty="0"/>
          </a:p>
        </p:txBody>
      </p:sp>
      <mc:AlternateContent xmlns:mc="http://schemas.openxmlformats.org/markup-compatibility/2006">
        <mc:Choice xmlns:a14="http://schemas.microsoft.com/office/drawing/2010/main" Requires="a14">
          <p:sp>
            <p:nvSpPr>
              <p:cNvPr id="36868" name="Rectangle 11"/>
              <p:cNvSpPr>
                <a:spLocks noGrp="1" noChangeArrowheads="1"/>
              </p:cNvSpPr>
              <p:nvPr>
                <p:ph type="body" idx="1"/>
              </p:nvPr>
            </p:nvSpPr>
            <p:spPr>
              <a:xfrm>
                <a:off x="914400" y="2017713"/>
                <a:ext cx="8040688" cy="4114800"/>
              </a:xfrm>
            </p:spPr>
            <p:txBody>
              <a:bodyPr>
                <a:normAutofit fontScale="92500"/>
              </a:bodyPr>
              <a:lstStyle/>
              <a:p>
                <a:r>
                  <a:rPr lang="en-US" sz="2800" dirty="0" smtClean="0"/>
                  <a:t>The beta </a:t>
                </a:r>
                <a:r>
                  <a:rPr lang="en-US" sz="2800" dirty="0"/>
                  <a:t>of Stock i </a:t>
                </a:r>
                <a:r>
                  <a:rPr lang="en-US" sz="2800" dirty="0" smtClean="0"/>
                  <a:t>(b</a:t>
                </a:r>
                <a:r>
                  <a:rPr lang="en-US" sz="2800" baseline="-25000" dirty="0" smtClean="0"/>
                  <a:t>i</a:t>
                </a:r>
                <a:r>
                  <a:rPr lang="en-US" sz="2800" dirty="0" smtClean="0"/>
                  <a:t>) is defined:</a:t>
                </a:r>
              </a:p>
              <a:p>
                <a:pPr marL="0" indent="0" algn="ctr">
                  <a:buNone/>
                </a:pPr>
                <a:r>
                  <a:rPr lang="en-US" sz="2800" b="1" dirty="0" smtClean="0">
                    <a:solidFill>
                      <a:schemeClr val="tx2"/>
                    </a:solidFill>
                  </a:rPr>
                  <a:t>b</a:t>
                </a:r>
                <a:r>
                  <a:rPr lang="en-US" sz="2800" b="1" baseline="-25000" dirty="0" smtClean="0">
                    <a:solidFill>
                      <a:schemeClr val="tx2"/>
                    </a:solidFill>
                  </a:rPr>
                  <a:t>i</a:t>
                </a:r>
                <a:r>
                  <a:rPr lang="en-US" sz="2800" b="1" dirty="0" smtClean="0">
                    <a:solidFill>
                      <a:schemeClr val="tx2"/>
                    </a:solidFill>
                  </a:rPr>
                  <a:t> = </a:t>
                </a:r>
                <a14:m>
                  <m:oMath xmlns:m="http://schemas.openxmlformats.org/officeDocument/2006/math">
                    <m:f>
                      <m:fPr>
                        <m:ctrlPr>
                          <a:rPr lang="en-US" b="1" i="1">
                            <a:solidFill>
                              <a:schemeClr val="tx2"/>
                            </a:solidFill>
                            <a:latin typeface="Cambria Math" panose="02040503050406030204" pitchFamily="18" charset="0"/>
                          </a:rPr>
                        </m:ctrlPr>
                      </m:fPr>
                      <m:num>
                        <m:sSub>
                          <m:sSubPr>
                            <m:ctrlPr>
                              <a:rPr lang="en-US" b="1" i="1">
                                <a:solidFill>
                                  <a:schemeClr val="tx2"/>
                                </a:solidFill>
                                <a:latin typeface="Cambria Math" panose="02040503050406030204" pitchFamily="18" charset="0"/>
                              </a:rPr>
                            </m:ctrlPr>
                          </m:sSubPr>
                          <m:e>
                            <m:r>
                              <a:rPr lang="en-US" b="1">
                                <a:solidFill>
                                  <a:schemeClr val="tx2"/>
                                </a:solidFill>
                                <a:latin typeface="Cambria Math"/>
                                <a:ea typeface="Cambria Math"/>
                              </a:rPr>
                              <m:t>𝛒</m:t>
                            </m:r>
                          </m:e>
                          <m:sub>
                            <m:r>
                              <a:rPr lang="en-US" b="1">
                                <a:solidFill>
                                  <a:schemeClr val="tx2"/>
                                </a:solidFill>
                                <a:latin typeface="Cambria Math"/>
                              </a:rPr>
                              <m:t>𝐢</m:t>
                            </m:r>
                            <m:r>
                              <a:rPr lang="en-US" b="1">
                                <a:solidFill>
                                  <a:schemeClr val="tx2"/>
                                </a:solidFill>
                                <a:latin typeface="Cambria Math"/>
                              </a:rPr>
                              <m:t>,</m:t>
                            </m:r>
                            <m:r>
                              <a:rPr lang="en-US" b="1">
                                <a:solidFill>
                                  <a:schemeClr val="tx2"/>
                                </a:solidFill>
                                <a:latin typeface="Cambria Math"/>
                              </a:rPr>
                              <m:t>𝐌</m:t>
                            </m:r>
                          </m:sub>
                        </m:sSub>
                        <m:sSub>
                          <m:sSubPr>
                            <m:ctrlPr>
                              <a:rPr lang="en-US" b="1" i="1">
                                <a:solidFill>
                                  <a:schemeClr val="tx2"/>
                                </a:solidFill>
                                <a:latin typeface="Cambria Math" panose="02040503050406030204" pitchFamily="18" charset="0"/>
                              </a:rPr>
                            </m:ctrlPr>
                          </m:sSubPr>
                          <m:e>
                            <m:r>
                              <a:rPr lang="en-US" b="1" i="0" smtClean="0">
                                <a:solidFill>
                                  <a:schemeClr val="tx2"/>
                                </a:solidFill>
                                <a:latin typeface="Cambria Math"/>
                              </a:rPr>
                              <m:t> </m:t>
                            </m:r>
                            <m:r>
                              <a:rPr lang="en-US" b="1">
                                <a:solidFill>
                                  <a:schemeClr val="tx2"/>
                                </a:solidFill>
                                <a:latin typeface="Cambria Math"/>
                                <a:ea typeface="Cambria Math"/>
                              </a:rPr>
                              <m:t>𝛔</m:t>
                            </m:r>
                          </m:e>
                          <m:sub>
                            <m:r>
                              <a:rPr lang="en-US" b="1">
                                <a:solidFill>
                                  <a:schemeClr val="tx2"/>
                                </a:solidFill>
                                <a:latin typeface="Cambria Math"/>
                              </a:rPr>
                              <m:t>𝐢</m:t>
                            </m:r>
                          </m:sub>
                        </m:sSub>
                      </m:num>
                      <m:den>
                        <m:sSub>
                          <m:sSubPr>
                            <m:ctrlPr>
                              <a:rPr lang="en-US" b="1" i="1">
                                <a:solidFill>
                                  <a:schemeClr val="tx2"/>
                                </a:solidFill>
                                <a:latin typeface="Cambria Math" panose="02040503050406030204" pitchFamily="18" charset="0"/>
                              </a:rPr>
                            </m:ctrlPr>
                          </m:sSubPr>
                          <m:e>
                            <m:r>
                              <a:rPr lang="en-US" b="1">
                                <a:solidFill>
                                  <a:schemeClr val="tx2"/>
                                </a:solidFill>
                                <a:latin typeface="Cambria Math"/>
                                <a:ea typeface="Cambria Math"/>
                              </a:rPr>
                              <m:t>𝛔</m:t>
                            </m:r>
                          </m:e>
                          <m:sub>
                            <m:r>
                              <a:rPr lang="en-US" b="1">
                                <a:solidFill>
                                  <a:schemeClr val="tx2"/>
                                </a:solidFill>
                                <a:latin typeface="Cambria Math"/>
                              </a:rPr>
                              <m:t>𝐌</m:t>
                            </m:r>
                          </m:sub>
                        </m:sSub>
                      </m:den>
                    </m:f>
                  </m:oMath>
                </a14:m>
                <a:endParaRPr lang="en-US" sz="2800" dirty="0" smtClean="0"/>
              </a:p>
              <a:p>
                <a:r>
                  <a:rPr lang="en-US" sz="2800" dirty="0" smtClean="0"/>
                  <a:t>The </a:t>
                </a:r>
                <a:r>
                  <a:rPr lang="en-US" sz="2800" dirty="0"/>
                  <a:t>contribution of </a:t>
                </a:r>
                <a:r>
                  <a:rPr lang="en-US" sz="2800" dirty="0" smtClean="0"/>
                  <a:t>Stock i to the standard deviation of a </a:t>
                </a:r>
                <a:r>
                  <a:rPr lang="en-US" sz="2800" dirty="0"/>
                  <a:t>well-diversified portfolio (</a:t>
                </a:r>
                <a:r>
                  <a:rPr lang="el-GR" sz="2800" dirty="0"/>
                  <a:t>σ</a:t>
                </a:r>
                <a:r>
                  <a:rPr lang="en-US" sz="2800" baseline="-25000" dirty="0"/>
                  <a:t>p</a:t>
                </a:r>
                <a:r>
                  <a:rPr lang="en-US" sz="2800" dirty="0"/>
                  <a:t>) </a:t>
                </a:r>
                <a:r>
                  <a:rPr lang="en-US" sz="2800" dirty="0" smtClean="0"/>
                  <a:t>is:</a:t>
                </a:r>
              </a:p>
              <a:p>
                <a:pPr marL="0" indent="0" algn="ctr">
                  <a:buNone/>
                </a:pPr>
                <a:r>
                  <a:rPr lang="en-US" sz="2800" b="1" dirty="0">
                    <a:solidFill>
                      <a:schemeClr val="tx2"/>
                    </a:solidFill>
                  </a:rPr>
                  <a:t>w</a:t>
                </a:r>
                <a:r>
                  <a:rPr lang="en-US" sz="2800" b="1" baseline="-25000" dirty="0">
                    <a:solidFill>
                      <a:schemeClr val="tx2"/>
                    </a:solidFill>
                  </a:rPr>
                  <a:t>i</a:t>
                </a:r>
                <a:r>
                  <a:rPr lang="en-US" sz="2800" b="1" dirty="0">
                    <a:solidFill>
                      <a:schemeClr val="tx2"/>
                    </a:solidFill>
                  </a:rPr>
                  <a:t> </a:t>
                </a:r>
                <a:r>
                  <a:rPr lang="el-GR" sz="2800" b="1" dirty="0">
                    <a:solidFill>
                      <a:schemeClr val="tx2"/>
                    </a:solidFill>
                  </a:rPr>
                  <a:t>σ</a:t>
                </a:r>
                <a:r>
                  <a:rPr lang="en-US" sz="2800" b="1" baseline="-25000" dirty="0">
                    <a:solidFill>
                      <a:schemeClr val="tx2"/>
                    </a:solidFill>
                  </a:rPr>
                  <a:t>M</a:t>
                </a:r>
                <a:r>
                  <a:rPr lang="en-US" sz="2800" b="1" dirty="0">
                    <a:solidFill>
                      <a:schemeClr val="tx2"/>
                    </a:solidFill>
                  </a:rPr>
                  <a:t> </a:t>
                </a:r>
                <a:r>
                  <a:rPr lang="en-US" sz="2800" b="1" dirty="0" smtClean="0">
                    <a:solidFill>
                      <a:schemeClr val="tx2"/>
                    </a:solidFill>
                  </a:rPr>
                  <a:t>b</a:t>
                </a:r>
                <a:r>
                  <a:rPr lang="en-US" sz="2800" b="1" baseline="-25000" dirty="0" smtClean="0">
                    <a:solidFill>
                      <a:schemeClr val="tx2"/>
                    </a:solidFill>
                  </a:rPr>
                  <a:t>i</a:t>
                </a:r>
                <a:endParaRPr lang="en-US" sz="2800" b="1" dirty="0">
                  <a:solidFill>
                    <a:schemeClr val="tx2"/>
                  </a:solidFill>
                </a:endParaRPr>
              </a:p>
              <a:p>
                <a:r>
                  <a:rPr lang="en-US" sz="2800" dirty="0" smtClean="0"/>
                  <a:t>Given the standard deviation of the market and the percent of the portfolio invested in Stock i, </a:t>
                </a:r>
                <a:r>
                  <a:rPr lang="en-US" sz="2800" b="1" dirty="0" smtClean="0">
                    <a:solidFill>
                      <a:schemeClr val="tx2"/>
                    </a:solidFill>
                  </a:rPr>
                  <a:t>beta measures the impact of Stock i on </a:t>
                </a:r>
                <a:r>
                  <a:rPr lang="el-GR" sz="2800" b="1" dirty="0" smtClean="0">
                    <a:solidFill>
                      <a:schemeClr val="tx2"/>
                    </a:solidFill>
                  </a:rPr>
                  <a:t>σ</a:t>
                </a:r>
                <a:r>
                  <a:rPr lang="en-US" sz="2800" b="1" baseline="-25000" dirty="0" smtClean="0">
                    <a:solidFill>
                      <a:schemeClr val="tx2"/>
                    </a:solidFill>
                  </a:rPr>
                  <a:t>p</a:t>
                </a:r>
                <a:r>
                  <a:rPr lang="en-US" sz="2800" b="1" dirty="0" smtClean="0">
                    <a:solidFill>
                      <a:schemeClr val="tx2"/>
                    </a:solidFill>
                  </a:rPr>
                  <a:t>.</a:t>
                </a:r>
              </a:p>
            </p:txBody>
          </p:sp>
        </mc:Choice>
        <mc:Fallback>
          <p:sp>
            <p:nvSpPr>
              <p:cNvPr id="36868" name="Rectangle 11"/>
              <p:cNvSpPr>
                <a:spLocks noGrp="1" noRot="1" noChangeAspect="1" noMove="1" noResize="1" noEditPoints="1" noAdjustHandles="1" noChangeArrowheads="1" noChangeShapeType="1" noTextEdit="1"/>
              </p:cNvSpPr>
              <p:nvPr>
                <p:ph type="body" idx="1"/>
              </p:nvPr>
            </p:nvSpPr>
            <p:spPr>
              <a:xfrm>
                <a:off x="914400" y="2017713"/>
                <a:ext cx="8040688" cy="4114800"/>
              </a:xfrm>
              <a:blipFill rotWithShape="0">
                <a:blip r:embed="rId3"/>
                <a:stretch>
                  <a:fillRect l="-303" t="-1333" r="-2274"/>
                </a:stretch>
              </a:blipFill>
            </p:spPr>
            <p:txBody>
              <a:bodyPr/>
              <a:lstStyle/>
              <a:p>
                <a:r>
                  <a:rPr lang="en-US">
                    <a:noFill/>
                  </a:rPr>
                  <a:t> </a:t>
                </a:r>
              </a:p>
            </p:txBody>
          </p:sp>
        </mc:Fallback>
      </mc:AlternateContent>
    </p:spTree>
    <p:extLst>
      <p:ext uri="{BB962C8B-B14F-4D97-AF65-F5344CB8AC3E}">
        <p14:creationId xmlns:p14="http://schemas.microsoft.com/office/powerpoint/2010/main" val="70389308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AC86A776-294E-4ED9-B6C7-8905586150AE}" type="slidenum">
              <a:rPr lang="en-US">
                <a:latin typeface="+mn-lt"/>
              </a:rPr>
              <a:pPr>
                <a:defRPr/>
              </a:pPr>
              <a:t>42</a:t>
            </a:fld>
            <a:endParaRPr lang="en-US" dirty="0">
              <a:latin typeface="+mn-lt"/>
            </a:endParaRPr>
          </a:p>
        </p:txBody>
      </p:sp>
      <p:sp>
        <p:nvSpPr>
          <p:cNvPr id="36867" name="Rectangle 10"/>
          <p:cNvSpPr>
            <a:spLocks noGrp="1" noChangeArrowheads="1"/>
          </p:cNvSpPr>
          <p:nvPr>
            <p:ph type="title"/>
          </p:nvPr>
        </p:nvSpPr>
        <p:spPr/>
        <p:txBody>
          <a:bodyPr>
            <a:noAutofit/>
          </a:bodyPr>
          <a:lstStyle/>
          <a:p>
            <a:r>
              <a:rPr lang="en-US" dirty="0" smtClean="0"/>
              <a:t>Market Risk and Beta</a:t>
            </a:r>
            <a:endParaRPr lang="en-US" dirty="0"/>
          </a:p>
        </p:txBody>
      </p:sp>
      <mc:AlternateContent xmlns:mc="http://schemas.openxmlformats.org/markup-compatibility/2006">
        <mc:Choice xmlns:a14="http://schemas.microsoft.com/office/drawing/2010/main" Requires="a14">
          <p:sp>
            <p:nvSpPr>
              <p:cNvPr id="36868" name="Rectangle 11"/>
              <p:cNvSpPr>
                <a:spLocks noGrp="1" noChangeArrowheads="1"/>
              </p:cNvSpPr>
              <p:nvPr>
                <p:ph type="body" idx="1"/>
              </p:nvPr>
            </p:nvSpPr>
            <p:spPr>
              <a:xfrm>
                <a:off x="914400" y="2017713"/>
                <a:ext cx="8040688" cy="4114800"/>
              </a:xfrm>
            </p:spPr>
            <p:txBody>
              <a:bodyPr>
                <a:normAutofit/>
              </a:bodyPr>
              <a:lstStyle/>
              <a:p>
                <a:r>
                  <a:rPr lang="en-US" sz="2800" dirty="0" smtClean="0"/>
                  <a:t>So </a:t>
                </a:r>
                <a:r>
                  <a:rPr lang="en-US" sz="2800" dirty="0" smtClean="0"/>
                  <a:t>Stock </a:t>
                </a:r>
                <a:r>
                  <a:rPr lang="en-US" sz="2800" dirty="0" err="1"/>
                  <a:t>i</a:t>
                </a:r>
                <a:r>
                  <a:rPr lang="en-US" sz="2800" dirty="0"/>
                  <a:t> </a:t>
                </a:r>
                <a:r>
                  <a:rPr lang="en-US" sz="2800" dirty="0" smtClean="0"/>
                  <a:t>contributes more risk (has a higher beta) if </a:t>
                </a:r>
              </a:p>
              <a:p>
                <a:pPr lvl="1"/>
                <a:r>
                  <a:rPr lang="en-US" sz="2400" dirty="0"/>
                  <a:t>i</a:t>
                </a:r>
                <a:r>
                  <a:rPr lang="en-US" sz="2400" dirty="0" smtClean="0"/>
                  <a:t>ts correlation with the market, </a:t>
                </a:r>
                <a14:m>
                  <m:oMath xmlns:m="http://schemas.openxmlformats.org/officeDocument/2006/math">
                    <m:sSub>
                      <m:sSubPr>
                        <m:ctrlPr>
                          <a:rPr lang="en-US" sz="2400" b="1" i="1">
                            <a:solidFill>
                              <a:schemeClr val="tx2"/>
                            </a:solidFill>
                            <a:latin typeface="Cambria Math" panose="02040503050406030204" pitchFamily="18" charset="0"/>
                          </a:rPr>
                        </m:ctrlPr>
                      </m:sSubPr>
                      <m:e>
                        <m:r>
                          <a:rPr lang="en-US" sz="2400" b="1">
                            <a:solidFill>
                              <a:schemeClr val="tx2"/>
                            </a:solidFill>
                            <a:latin typeface="Cambria Math"/>
                            <a:ea typeface="Cambria Math"/>
                          </a:rPr>
                          <m:t>𝛒</m:t>
                        </m:r>
                      </m:e>
                      <m:sub>
                        <m:r>
                          <a:rPr lang="en-US" sz="2400" b="1">
                            <a:solidFill>
                              <a:schemeClr val="tx2"/>
                            </a:solidFill>
                            <a:latin typeface="Cambria Math"/>
                          </a:rPr>
                          <m:t>𝐢</m:t>
                        </m:r>
                        <m:r>
                          <a:rPr lang="en-US" sz="2400" b="1">
                            <a:solidFill>
                              <a:schemeClr val="tx2"/>
                            </a:solidFill>
                            <a:latin typeface="Cambria Math"/>
                          </a:rPr>
                          <m:t>,</m:t>
                        </m:r>
                        <m:r>
                          <a:rPr lang="en-US" sz="2400" b="1">
                            <a:solidFill>
                              <a:schemeClr val="tx2"/>
                            </a:solidFill>
                            <a:latin typeface="Cambria Math"/>
                          </a:rPr>
                          <m:t>𝐌</m:t>
                        </m:r>
                      </m:sub>
                    </m:sSub>
                  </m:oMath>
                </a14:m>
                <a:r>
                  <a:rPr lang="en-US" sz="2400" dirty="0" smtClean="0"/>
                  <a:t>, is larger and/or</a:t>
                </a:r>
              </a:p>
              <a:p>
                <a:pPr lvl="1"/>
                <a:r>
                  <a:rPr lang="en-US" sz="2400" dirty="0"/>
                  <a:t>i</a:t>
                </a:r>
                <a:r>
                  <a:rPr lang="en-US" sz="2400" dirty="0" smtClean="0"/>
                  <a:t>ts stand-alone risk, </a:t>
                </a:r>
                <a14:m>
                  <m:oMath xmlns:m="http://schemas.openxmlformats.org/officeDocument/2006/math">
                    <m:sSub>
                      <m:sSubPr>
                        <m:ctrlPr>
                          <a:rPr lang="en-US" sz="2400" b="1" i="1">
                            <a:solidFill>
                              <a:schemeClr val="tx2"/>
                            </a:solidFill>
                            <a:latin typeface="Cambria Math" panose="02040503050406030204" pitchFamily="18" charset="0"/>
                          </a:rPr>
                        </m:ctrlPr>
                      </m:sSubPr>
                      <m:e>
                        <m:r>
                          <a:rPr lang="en-US" sz="2400" b="1">
                            <a:solidFill>
                              <a:schemeClr val="tx2"/>
                            </a:solidFill>
                            <a:latin typeface="Cambria Math"/>
                          </a:rPr>
                          <m:t> </m:t>
                        </m:r>
                        <m:r>
                          <a:rPr lang="en-US" sz="2400" b="1">
                            <a:solidFill>
                              <a:schemeClr val="tx2"/>
                            </a:solidFill>
                            <a:latin typeface="Cambria Math"/>
                            <a:ea typeface="Cambria Math"/>
                          </a:rPr>
                          <m:t>𝛔</m:t>
                        </m:r>
                      </m:e>
                      <m:sub>
                        <m:r>
                          <a:rPr lang="en-US" sz="2400" b="1">
                            <a:solidFill>
                              <a:schemeClr val="tx2"/>
                            </a:solidFill>
                            <a:latin typeface="Cambria Math"/>
                          </a:rPr>
                          <m:t>𝐢</m:t>
                        </m:r>
                      </m:sub>
                    </m:sSub>
                  </m:oMath>
                </a14:m>
                <a:r>
                  <a:rPr lang="en-US" sz="2400" dirty="0" smtClean="0"/>
                  <a:t>, is larger</a:t>
                </a:r>
              </a:p>
              <a:p>
                <a:pPr marL="0" indent="0" algn="ctr">
                  <a:buNone/>
                </a:pPr>
                <a:r>
                  <a:rPr lang="en-US" sz="2800" b="1" dirty="0" smtClean="0">
                    <a:solidFill>
                      <a:schemeClr val="tx2"/>
                    </a:solidFill>
                  </a:rPr>
                  <a:t>b</a:t>
                </a:r>
                <a:r>
                  <a:rPr lang="en-US" sz="2800" b="1" baseline="-25000" dirty="0" smtClean="0">
                    <a:solidFill>
                      <a:schemeClr val="tx2"/>
                    </a:solidFill>
                  </a:rPr>
                  <a:t>i</a:t>
                </a:r>
                <a:r>
                  <a:rPr lang="en-US" sz="2800" b="1" dirty="0" smtClean="0">
                    <a:solidFill>
                      <a:schemeClr val="tx2"/>
                    </a:solidFill>
                  </a:rPr>
                  <a:t> </a:t>
                </a:r>
                <a:r>
                  <a:rPr lang="en-US" sz="2800" b="1" dirty="0" smtClean="0">
                    <a:solidFill>
                      <a:schemeClr val="tx2"/>
                    </a:solidFill>
                  </a:rPr>
                  <a:t>= </a:t>
                </a:r>
                <a14:m>
                  <m:oMath xmlns:m="http://schemas.openxmlformats.org/officeDocument/2006/math">
                    <m:f>
                      <m:fPr>
                        <m:ctrlPr>
                          <a:rPr lang="en-US" b="1" i="1">
                            <a:solidFill>
                              <a:schemeClr val="tx2"/>
                            </a:solidFill>
                            <a:latin typeface="Cambria Math" panose="02040503050406030204" pitchFamily="18" charset="0"/>
                          </a:rPr>
                        </m:ctrlPr>
                      </m:fPr>
                      <m:num>
                        <m:sSub>
                          <m:sSubPr>
                            <m:ctrlPr>
                              <a:rPr lang="en-US" b="1" i="1">
                                <a:solidFill>
                                  <a:schemeClr val="tx2"/>
                                </a:solidFill>
                                <a:latin typeface="Cambria Math" panose="02040503050406030204" pitchFamily="18" charset="0"/>
                              </a:rPr>
                            </m:ctrlPr>
                          </m:sSubPr>
                          <m:e>
                            <m:r>
                              <a:rPr lang="en-US" b="1">
                                <a:solidFill>
                                  <a:schemeClr val="tx2"/>
                                </a:solidFill>
                                <a:latin typeface="Cambria Math"/>
                                <a:ea typeface="Cambria Math"/>
                              </a:rPr>
                              <m:t>𝛒</m:t>
                            </m:r>
                          </m:e>
                          <m:sub>
                            <m:r>
                              <a:rPr lang="en-US" b="1">
                                <a:solidFill>
                                  <a:schemeClr val="tx2"/>
                                </a:solidFill>
                                <a:latin typeface="Cambria Math"/>
                              </a:rPr>
                              <m:t>𝐢</m:t>
                            </m:r>
                            <m:r>
                              <a:rPr lang="en-US" b="1">
                                <a:solidFill>
                                  <a:schemeClr val="tx2"/>
                                </a:solidFill>
                                <a:latin typeface="Cambria Math"/>
                              </a:rPr>
                              <m:t>,</m:t>
                            </m:r>
                            <m:r>
                              <a:rPr lang="en-US" b="1">
                                <a:solidFill>
                                  <a:schemeClr val="tx2"/>
                                </a:solidFill>
                                <a:latin typeface="Cambria Math"/>
                              </a:rPr>
                              <m:t>𝐌</m:t>
                            </m:r>
                          </m:sub>
                        </m:sSub>
                        <m:sSub>
                          <m:sSubPr>
                            <m:ctrlPr>
                              <a:rPr lang="en-US" b="1" i="1">
                                <a:solidFill>
                                  <a:schemeClr val="tx2"/>
                                </a:solidFill>
                                <a:latin typeface="Cambria Math" panose="02040503050406030204" pitchFamily="18" charset="0"/>
                              </a:rPr>
                            </m:ctrlPr>
                          </m:sSubPr>
                          <m:e>
                            <m:r>
                              <a:rPr lang="en-US" b="1" i="0" smtClean="0">
                                <a:solidFill>
                                  <a:schemeClr val="tx2"/>
                                </a:solidFill>
                                <a:latin typeface="Cambria Math"/>
                              </a:rPr>
                              <m:t> </m:t>
                            </m:r>
                            <m:r>
                              <a:rPr lang="en-US" b="1">
                                <a:solidFill>
                                  <a:schemeClr val="tx2"/>
                                </a:solidFill>
                                <a:latin typeface="Cambria Math"/>
                                <a:ea typeface="Cambria Math"/>
                              </a:rPr>
                              <m:t>𝛔</m:t>
                            </m:r>
                          </m:e>
                          <m:sub>
                            <m:r>
                              <a:rPr lang="en-US" b="1">
                                <a:solidFill>
                                  <a:schemeClr val="tx2"/>
                                </a:solidFill>
                                <a:latin typeface="Cambria Math"/>
                              </a:rPr>
                              <m:t>𝐢</m:t>
                            </m:r>
                          </m:sub>
                        </m:sSub>
                      </m:num>
                      <m:den>
                        <m:sSub>
                          <m:sSubPr>
                            <m:ctrlPr>
                              <a:rPr lang="en-US" b="1" i="1">
                                <a:solidFill>
                                  <a:schemeClr val="tx2"/>
                                </a:solidFill>
                                <a:latin typeface="Cambria Math" panose="02040503050406030204" pitchFamily="18" charset="0"/>
                              </a:rPr>
                            </m:ctrlPr>
                          </m:sSubPr>
                          <m:e>
                            <m:r>
                              <a:rPr lang="en-US" b="1">
                                <a:solidFill>
                                  <a:schemeClr val="tx2"/>
                                </a:solidFill>
                                <a:latin typeface="Cambria Math"/>
                                <a:ea typeface="Cambria Math"/>
                              </a:rPr>
                              <m:t>𝛔</m:t>
                            </m:r>
                          </m:e>
                          <m:sub>
                            <m:r>
                              <a:rPr lang="en-US" b="1">
                                <a:solidFill>
                                  <a:schemeClr val="tx2"/>
                                </a:solidFill>
                                <a:latin typeface="Cambria Math"/>
                              </a:rPr>
                              <m:t>𝐌</m:t>
                            </m:r>
                          </m:sub>
                        </m:sSub>
                      </m:den>
                    </m:f>
                  </m:oMath>
                </a14:m>
                <a:endParaRPr lang="en-US" sz="2800" dirty="0" smtClean="0"/>
              </a:p>
            </p:txBody>
          </p:sp>
        </mc:Choice>
        <mc:Fallback>
          <p:sp>
            <p:nvSpPr>
              <p:cNvPr id="36868" name="Rectangle 11"/>
              <p:cNvSpPr>
                <a:spLocks noGrp="1" noRot="1" noChangeAspect="1" noMove="1" noResize="1" noEditPoints="1" noAdjustHandles="1" noChangeArrowheads="1" noChangeShapeType="1" noTextEdit="1"/>
              </p:cNvSpPr>
              <p:nvPr>
                <p:ph type="body" idx="1"/>
              </p:nvPr>
            </p:nvSpPr>
            <p:spPr>
              <a:xfrm>
                <a:off x="914400" y="2017713"/>
                <a:ext cx="8040688" cy="4114800"/>
              </a:xfrm>
              <a:blipFill rotWithShape="0">
                <a:blip r:embed="rId3"/>
                <a:stretch>
                  <a:fillRect l="-303" t="-1630"/>
                </a:stretch>
              </a:blipFill>
            </p:spPr>
            <p:txBody>
              <a:bodyPr/>
              <a:lstStyle/>
              <a:p>
                <a:r>
                  <a:rPr lang="en-US">
                    <a:noFill/>
                  </a:rPr>
                  <a:t> </a:t>
                </a:r>
              </a:p>
            </p:txBody>
          </p:sp>
        </mc:Fallback>
      </mc:AlternateContent>
    </p:spTree>
    <p:extLst>
      <p:ext uri="{BB962C8B-B14F-4D97-AF65-F5344CB8AC3E}">
        <p14:creationId xmlns:p14="http://schemas.microsoft.com/office/powerpoint/2010/main" val="195109566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A427BD68-7132-42AC-99F5-4BAA4EDF5E3B}" type="slidenum">
              <a:rPr lang="en-US">
                <a:latin typeface="+mn-lt"/>
              </a:rPr>
              <a:pPr>
                <a:defRPr/>
              </a:pPr>
              <a:t>43</a:t>
            </a:fld>
            <a:endParaRPr lang="en-US" dirty="0">
              <a:latin typeface="+mn-lt"/>
            </a:endParaRPr>
          </a:p>
        </p:txBody>
      </p:sp>
      <p:sp>
        <p:nvSpPr>
          <p:cNvPr id="47107" name="Rectangle 8"/>
          <p:cNvSpPr>
            <a:spLocks noGrp="1" noChangeArrowheads="1"/>
          </p:cNvSpPr>
          <p:nvPr>
            <p:ph type="title"/>
          </p:nvPr>
        </p:nvSpPr>
        <p:spPr/>
        <p:txBody>
          <a:bodyPr>
            <a:normAutofit/>
          </a:bodyPr>
          <a:lstStyle/>
          <a:p>
            <a:r>
              <a:rPr lang="en-US" sz="3600" dirty="0" smtClean="0"/>
              <a:t>Required Return and Risk: General Concept</a:t>
            </a:r>
            <a:endParaRPr lang="en-US" sz="3600" dirty="0"/>
          </a:p>
        </p:txBody>
      </p:sp>
      <p:sp>
        <p:nvSpPr>
          <p:cNvPr id="47108" name="Rectangle 9"/>
          <p:cNvSpPr>
            <a:spLocks noGrp="1" noChangeArrowheads="1"/>
          </p:cNvSpPr>
          <p:nvPr>
            <p:ph type="body" idx="1"/>
          </p:nvPr>
        </p:nvSpPr>
        <p:spPr/>
        <p:txBody>
          <a:bodyPr>
            <a:normAutofit fontScale="92500"/>
          </a:bodyPr>
          <a:lstStyle/>
          <a:p>
            <a:r>
              <a:rPr lang="en-US" dirty="0" smtClean="0"/>
              <a:t>Investors require a </a:t>
            </a:r>
            <a:r>
              <a:rPr lang="en-US" b="1" dirty="0" smtClean="0">
                <a:solidFill>
                  <a:schemeClr val="tx2"/>
                </a:solidFill>
              </a:rPr>
              <a:t>return for time </a:t>
            </a:r>
            <a:r>
              <a:rPr lang="en-US" dirty="0" smtClean="0"/>
              <a:t>(for tying their funds up in the investment).</a:t>
            </a:r>
          </a:p>
          <a:p>
            <a:pPr lvl="1"/>
            <a:r>
              <a:rPr lang="en-US" sz="3000" b="1" dirty="0" smtClean="0">
                <a:solidFill>
                  <a:schemeClr val="tx2"/>
                </a:solidFill>
              </a:rPr>
              <a:t>r</a:t>
            </a:r>
            <a:r>
              <a:rPr lang="en-US" sz="3000" b="1" baseline="-25000" dirty="0" smtClean="0">
                <a:solidFill>
                  <a:schemeClr val="tx2"/>
                </a:solidFill>
              </a:rPr>
              <a:t>RF</a:t>
            </a:r>
            <a:r>
              <a:rPr lang="en-US" dirty="0" smtClean="0"/>
              <a:t>, the </a:t>
            </a:r>
            <a:r>
              <a:rPr lang="en-US" dirty="0"/>
              <a:t>risk-free </a:t>
            </a:r>
            <a:r>
              <a:rPr lang="en-US" dirty="0" smtClean="0"/>
              <a:t>rate</a:t>
            </a:r>
          </a:p>
          <a:p>
            <a:r>
              <a:rPr lang="en-US" dirty="0" smtClean="0"/>
              <a:t>Investors require a </a:t>
            </a:r>
            <a:r>
              <a:rPr lang="en-US" b="1" dirty="0" smtClean="0">
                <a:solidFill>
                  <a:srgbClr val="FF0000"/>
                </a:solidFill>
              </a:rPr>
              <a:t>return for risk</a:t>
            </a:r>
            <a:r>
              <a:rPr lang="en-US" dirty="0" smtClean="0"/>
              <a:t>, which is the </a:t>
            </a:r>
            <a:r>
              <a:rPr lang="en-US" dirty="0"/>
              <a:t>extra return above the risk-free rate that investors require to induce them to invest in </a:t>
            </a:r>
            <a:r>
              <a:rPr lang="en-US" dirty="0" smtClean="0"/>
              <a:t>Stock i.</a:t>
            </a:r>
          </a:p>
          <a:p>
            <a:pPr lvl="1"/>
            <a:r>
              <a:rPr lang="en-US" b="1" dirty="0" smtClean="0">
                <a:solidFill>
                  <a:srgbClr val="FF0000"/>
                </a:solidFill>
              </a:rPr>
              <a:t>RP</a:t>
            </a:r>
            <a:r>
              <a:rPr lang="en-US" b="1" baseline="-25000" dirty="0" smtClean="0">
                <a:solidFill>
                  <a:srgbClr val="FF0000"/>
                </a:solidFill>
              </a:rPr>
              <a:t>i</a:t>
            </a:r>
            <a:r>
              <a:rPr lang="en-US" dirty="0" smtClean="0"/>
              <a:t>, the risk premium of Stock i.</a:t>
            </a:r>
          </a:p>
        </p:txBody>
      </p:sp>
    </p:spTree>
    <p:extLst>
      <p:ext uri="{BB962C8B-B14F-4D97-AF65-F5344CB8AC3E}">
        <p14:creationId xmlns:p14="http://schemas.microsoft.com/office/powerpoint/2010/main" val="616173424"/>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A427BD68-7132-42AC-99F5-4BAA4EDF5E3B}" type="slidenum">
              <a:rPr lang="en-US">
                <a:latin typeface="+mn-lt"/>
              </a:rPr>
              <a:pPr>
                <a:defRPr/>
              </a:pPr>
              <a:t>44</a:t>
            </a:fld>
            <a:endParaRPr lang="en-US" dirty="0">
              <a:latin typeface="+mn-lt"/>
            </a:endParaRPr>
          </a:p>
        </p:txBody>
      </p:sp>
      <p:sp>
        <p:nvSpPr>
          <p:cNvPr id="47107" name="Rectangle 8"/>
          <p:cNvSpPr>
            <a:spLocks noGrp="1" noChangeArrowheads="1"/>
          </p:cNvSpPr>
          <p:nvPr>
            <p:ph type="title"/>
          </p:nvPr>
        </p:nvSpPr>
        <p:spPr/>
        <p:txBody>
          <a:bodyPr>
            <a:normAutofit/>
          </a:bodyPr>
          <a:lstStyle/>
          <a:p>
            <a:r>
              <a:rPr lang="en-US" sz="3600" dirty="0" smtClean="0"/>
              <a:t>Required Return and Risk: The CAPM</a:t>
            </a:r>
            <a:endParaRPr lang="en-US" sz="3600" dirty="0"/>
          </a:p>
        </p:txBody>
      </p:sp>
      <p:sp>
        <p:nvSpPr>
          <p:cNvPr id="47108" name="Rectangle 9"/>
          <p:cNvSpPr>
            <a:spLocks noGrp="1" noChangeArrowheads="1"/>
          </p:cNvSpPr>
          <p:nvPr>
            <p:ph type="body" idx="1"/>
          </p:nvPr>
        </p:nvSpPr>
        <p:spPr/>
        <p:txBody>
          <a:bodyPr>
            <a:normAutofit lnSpcReduction="10000"/>
          </a:bodyPr>
          <a:lstStyle/>
          <a:p>
            <a:r>
              <a:rPr lang="en-US" dirty="0" smtClean="0"/>
              <a:t>RP</a:t>
            </a:r>
            <a:r>
              <a:rPr lang="en-US" baseline="-25000" dirty="0" smtClean="0"/>
              <a:t>M</a:t>
            </a:r>
            <a:r>
              <a:rPr lang="en-US" dirty="0" smtClean="0"/>
              <a:t> </a:t>
            </a:r>
            <a:r>
              <a:rPr lang="en-US" dirty="0"/>
              <a:t>is the market risk premium. It is the extra return </a:t>
            </a:r>
            <a:r>
              <a:rPr lang="en-US" dirty="0" smtClean="0"/>
              <a:t>above the risk-free rate that that </a:t>
            </a:r>
            <a:r>
              <a:rPr lang="en-US" dirty="0"/>
              <a:t>investors require to invest in the </a:t>
            </a:r>
            <a:r>
              <a:rPr lang="en-US" dirty="0" smtClean="0"/>
              <a:t>overall stock </a:t>
            </a:r>
            <a:r>
              <a:rPr lang="en-US" dirty="0" smtClean="0"/>
              <a:t>market:</a:t>
            </a:r>
          </a:p>
          <a:p>
            <a:pPr lvl="1"/>
            <a:r>
              <a:rPr lang="en-US" dirty="0" smtClean="0"/>
              <a:t>RP</a:t>
            </a:r>
            <a:r>
              <a:rPr lang="en-US" baseline="-25000" dirty="0" smtClean="0"/>
              <a:t>M</a:t>
            </a:r>
            <a:r>
              <a:rPr lang="en-US" dirty="0" smtClean="0"/>
              <a:t> = r</a:t>
            </a:r>
            <a:r>
              <a:rPr lang="en-US" baseline="-25000" dirty="0" smtClean="0"/>
              <a:t>M</a:t>
            </a:r>
            <a:r>
              <a:rPr lang="en-US" dirty="0" smtClean="0"/>
              <a:t> − r</a:t>
            </a:r>
            <a:r>
              <a:rPr lang="en-US" baseline="-25000" dirty="0" smtClean="0"/>
              <a:t>RF</a:t>
            </a:r>
            <a:r>
              <a:rPr lang="en-US" dirty="0" smtClean="0"/>
              <a:t>.</a:t>
            </a:r>
            <a:endParaRPr lang="en-US" dirty="0"/>
          </a:p>
          <a:p>
            <a:r>
              <a:rPr lang="en-US" dirty="0" smtClean="0"/>
              <a:t>The CAPM defines the risk premium for Stock i as:</a:t>
            </a:r>
          </a:p>
          <a:p>
            <a:pPr lvl="1"/>
            <a:r>
              <a:rPr lang="en-US" dirty="0" smtClean="0"/>
              <a:t>RP</a:t>
            </a:r>
            <a:r>
              <a:rPr lang="en-US" baseline="-25000" dirty="0" smtClean="0"/>
              <a:t>i</a:t>
            </a:r>
            <a:r>
              <a:rPr lang="en-US" dirty="0" smtClean="0"/>
              <a:t> = b</a:t>
            </a:r>
            <a:r>
              <a:rPr lang="en-US" baseline="-25000" dirty="0" smtClean="0"/>
              <a:t>i</a:t>
            </a:r>
            <a:r>
              <a:rPr lang="en-US" dirty="0" smtClean="0"/>
              <a:t> (RP</a:t>
            </a:r>
            <a:r>
              <a:rPr lang="en-US" baseline="-25000" dirty="0" smtClean="0"/>
              <a:t>M</a:t>
            </a:r>
            <a:r>
              <a:rPr lang="en-US" dirty="0" smtClean="0"/>
              <a:t>)</a:t>
            </a:r>
          </a:p>
        </p:txBody>
      </p:sp>
    </p:spTree>
    <p:extLst>
      <p:ext uri="{BB962C8B-B14F-4D97-AF65-F5344CB8AC3E}">
        <p14:creationId xmlns:p14="http://schemas.microsoft.com/office/powerpoint/2010/main" val="3796602904"/>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A427BD68-7132-42AC-99F5-4BAA4EDF5E3B}" type="slidenum">
              <a:rPr lang="en-US">
                <a:latin typeface="+mn-lt"/>
              </a:rPr>
              <a:pPr>
                <a:defRPr/>
              </a:pPr>
              <a:t>45</a:t>
            </a:fld>
            <a:endParaRPr lang="en-US" dirty="0">
              <a:latin typeface="+mn-lt"/>
            </a:endParaRPr>
          </a:p>
        </p:txBody>
      </p:sp>
      <p:sp>
        <p:nvSpPr>
          <p:cNvPr id="47107" name="Rectangle 8"/>
          <p:cNvSpPr>
            <a:spLocks noGrp="1" noChangeArrowheads="1"/>
          </p:cNvSpPr>
          <p:nvPr>
            <p:ph type="title"/>
          </p:nvPr>
        </p:nvSpPr>
        <p:spPr/>
        <p:txBody>
          <a:bodyPr>
            <a:normAutofit/>
          </a:bodyPr>
          <a:lstStyle/>
          <a:p>
            <a:r>
              <a:rPr lang="en-US" sz="3600" dirty="0" smtClean="0"/>
              <a:t>The Security Market Line: Relating Risk and Required Return</a:t>
            </a:r>
            <a:endParaRPr lang="en-US" sz="3600" dirty="0"/>
          </a:p>
        </p:txBody>
      </p:sp>
      <p:sp>
        <p:nvSpPr>
          <p:cNvPr id="47108" name="Rectangle 9"/>
          <p:cNvSpPr>
            <a:spLocks noGrp="1" noChangeArrowheads="1"/>
          </p:cNvSpPr>
          <p:nvPr>
            <p:ph type="body" idx="1"/>
          </p:nvPr>
        </p:nvSpPr>
        <p:spPr/>
        <p:txBody>
          <a:bodyPr/>
          <a:lstStyle/>
          <a:p>
            <a:r>
              <a:rPr lang="en-US" dirty="0"/>
              <a:t>The Security Market Line (SML) </a:t>
            </a:r>
            <a:r>
              <a:rPr lang="en-US" dirty="0" smtClean="0"/>
              <a:t>puts the pieces together, showing how to determine </a:t>
            </a:r>
            <a:r>
              <a:rPr lang="en-US" dirty="0"/>
              <a:t>the return required </a:t>
            </a:r>
            <a:r>
              <a:rPr lang="en-US" dirty="0" smtClean="0"/>
              <a:t>for bearing a stock’s risk:                                                      </a:t>
            </a:r>
            <a:endParaRPr lang="en-US" dirty="0"/>
          </a:p>
          <a:p>
            <a:pPr marL="0" indent="0" algn="ctr">
              <a:buNone/>
            </a:pPr>
            <a:r>
              <a:rPr lang="en-US" dirty="0"/>
              <a:t>SML:  </a:t>
            </a:r>
            <a:r>
              <a:rPr lang="en-US" b="1" dirty="0" smtClean="0">
                <a:solidFill>
                  <a:schemeClr val="tx2"/>
                </a:solidFill>
              </a:rPr>
              <a:t>r</a:t>
            </a:r>
            <a:r>
              <a:rPr lang="en-US" b="1" baseline="-25000" dirty="0" smtClean="0">
                <a:solidFill>
                  <a:schemeClr val="tx2"/>
                </a:solidFill>
              </a:rPr>
              <a:t>i</a:t>
            </a:r>
            <a:r>
              <a:rPr lang="en-US" b="1" dirty="0" smtClean="0">
                <a:solidFill>
                  <a:schemeClr val="tx2"/>
                </a:solidFill>
              </a:rPr>
              <a:t> = </a:t>
            </a:r>
            <a:r>
              <a:rPr lang="en-US" b="1" dirty="0">
                <a:solidFill>
                  <a:schemeClr val="tx2"/>
                </a:solidFill>
              </a:rPr>
              <a:t>r</a:t>
            </a:r>
            <a:r>
              <a:rPr lang="en-US" b="1" baseline="-25000" dirty="0">
                <a:solidFill>
                  <a:schemeClr val="tx2"/>
                </a:solidFill>
              </a:rPr>
              <a:t>RF</a:t>
            </a:r>
            <a:r>
              <a:rPr lang="en-US" b="1" dirty="0">
                <a:solidFill>
                  <a:schemeClr val="tx2"/>
                </a:solidFill>
              </a:rPr>
              <a:t> + (</a:t>
            </a:r>
            <a:r>
              <a:rPr lang="en-US" b="1" dirty="0" smtClean="0">
                <a:solidFill>
                  <a:schemeClr val="tx2"/>
                </a:solidFill>
              </a:rPr>
              <a:t>RP</a:t>
            </a:r>
            <a:r>
              <a:rPr lang="en-US" b="1" baseline="-25000" dirty="0" smtClean="0">
                <a:solidFill>
                  <a:schemeClr val="tx2"/>
                </a:solidFill>
              </a:rPr>
              <a:t>M</a:t>
            </a:r>
            <a:r>
              <a:rPr lang="en-US" b="1" dirty="0" smtClean="0">
                <a:solidFill>
                  <a:schemeClr val="tx2"/>
                </a:solidFill>
              </a:rPr>
              <a:t>)b</a:t>
            </a:r>
            <a:r>
              <a:rPr lang="en-US" b="1" baseline="-25000" dirty="0" smtClean="0">
                <a:solidFill>
                  <a:schemeClr val="tx2"/>
                </a:solidFill>
              </a:rPr>
              <a:t>i</a:t>
            </a:r>
            <a:endParaRPr lang="en-US" b="1" dirty="0">
              <a:solidFill>
                <a:schemeClr val="tx2"/>
              </a:solidFill>
            </a:endParaRPr>
          </a:p>
        </p:txBody>
      </p:sp>
    </p:spTree>
    <p:extLst>
      <p:ext uri="{BB962C8B-B14F-4D97-AF65-F5344CB8AC3E}">
        <p14:creationId xmlns:p14="http://schemas.microsoft.com/office/powerpoint/2010/main" val="1907300649"/>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A427BD68-7132-42AC-99F5-4BAA4EDF5E3B}" type="slidenum">
              <a:rPr lang="en-US">
                <a:latin typeface="+mn-lt"/>
              </a:rPr>
              <a:pPr>
                <a:defRPr/>
              </a:pPr>
              <a:t>46</a:t>
            </a:fld>
            <a:endParaRPr lang="en-US" dirty="0">
              <a:latin typeface="+mn-lt"/>
            </a:endParaRPr>
          </a:p>
        </p:txBody>
      </p:sp>
      <p:sp>
        <p:nvSpPr>
          <p:cNvPr id="47107" name="Rectangle 8"/>
          <p:cNvSpPr>
            <a:spLocks noGrp="1" noChangeArrowheads="1"/>
          </p:cNvSpPr>
          <p:nvPr>
            <p:ph type="title"/>
          </p:nvPr>
        </p:nvSpPr>
        <p:spPr/>
        <p:txBody>
          <a:bodyPr>
            <a:normAutofit/>
          </a:bodyPr>
          <a:lstStyle/>
          <a:p>
            <a:r>
              <a:rPr lang="en-US" sz="3600" dirty="0" smtClean="0"/>
              <a:t>The Security Market Line: Relating Risk and Required Return</a:t>
            </a:r>
            <a:endParaRPr lang="en-US" sz="3600" dirty="0"/>
          </a:p>
        </p:txBody>
      </p:sp>
      <p:sp>
        <p:nvSpPr>
          <p:cNvPr id="47108" name="Rectangle 9"/>
          <p:cNvSpPr>
            <a:spLocks noGrp="1" noChangeArrowheads="1"/>
          </p:cNvSpPr>
          <p:nvPr>
            <p:ph type="body" idx="1"/>
          </p:nvPr>
        </p:nvSpPr>
        <p:spPr/>
        <p:txBody>
          <a:bodyPr/>
          <a:lstStyle/>
          <a:p>
            <a:r>
              <a:rPr lang="en-US" dirty="0" smtClean="0"/>
              <a:t>Risk depends on beta:</a:t>
            </a:r>
            <a:endParaRPr lang="en-US" dirty="0"/>
          </a:p>
          <a:p>
            <a:pPr marL="0" indent="0" algn="ctr">
              <a:buNone/>
            </a:pPr>
            <a:r>
              <a:rPr lang="en-US" dirty="0" smtClean="0">
                <a:solidFill>
                  <a:schemeClr val="tx2"/>
                </a:solidFill>
              </a:rPr>
              <a:t>The part of </a:t>
            </a:r>
            <a:r>
              <a:rPr lang="el-GR" dirty="0" smtClean="0">
                <a:solidFill>
                  <a:schemeClr val="tx2"/>
                </a:solidFill>
              </a:rPr>
              <a:t>σ</a:t>
            </a:r>
            <a:r>
              <a:rPr lang="en-US" baseline="-25000" dirty="0" smtClean="0">
                <a:solidFill>
                  <a:schemeClr val="tx2"/>
                </a:solidFill>
              </a:rPr>
              <a:t>p</a:t>
            </a:r>
            <a:r>
              <a:rPr lang="en-US" dirty="0" smtClean="0">
                <a:solidFill>
                  <a:schemeClr val="tx2"/>
                </a:solidFill>
              </a:rPr>
              <a:t> due to Stock i = w</a:t>
            </a:r>
            <a:r>
              <a:rPr lang="en-US" baseline="-25000" dirty="0" smtClean="0">
                <a:solidFill>
                  <a:schemeClr val="tx2"/>
                </a:solidFill>
              </a:rPr>
              <a:t>i</a:t>
            </a:r>
            <a:r>
              <a:rPr lang="en-US" dirty="0" smtClean="0">
                <a:solidFill>
                  <a:schemeClr val="tx2"/>
                </a:solidFill>
              </a:rPr>
              <a:t> </a:t>
            </a:r>
            <a:r>
              <a:rPr lang="el-GR" dirty="0">
                <a:solidFill>
                  <a:schemeClr val="tx2"/>
                </a:solidFill>
              </a:rPr>
              <a:t>σ</a:t>
            </a:r>
            <a:r>
              <a:rPr lang="en-US" baseline="-25000" dirty="0">
                <a:solidFill>
                  <a:schemeClr val="tx2"/>
                </a:solidFill>
              </a:rPr>
              <a:t>M</a:t>
            </a:r>
            <a:r>
              <a:rPr lang="en-US" dirty="0">
                <a:solidFill>
                  <a:schemeClr val="tx2"/>
                </a:solidFill>
              </a:rPr>
              <a:t> </a:t>
            </a:r>
            <a:r>
              <a:rPr lang="en-US" dirty="0">
                <a:solidFill>
                  <a:srgbClr val="FF0000"/>
                </a:solidFill>
              </a:rPr>
              <a:t>b</a:t>
            </a:r>
            <a:r>
              <a:rPr lang="en-US" baseline="-25000" dirty="0">
                <a:solidFill>
                  <a:srgbClr val="FF0000"/>
                </a:solidFill>
              </a:rPr>
              <a:t>i</a:t>
            </a:r>
            <a:endParaRPr lang="en-US" dirty="0">
              <a:solidFill>
                <a:srgbClr val="FF0000"/>
              </a:solidFill>
            </a:endParaRPr>
          </a:p>
          <a:p>
            <a:endParaRPr lang="en-US" dirty="0" smtClean="0"/>
          </a:p>
          <a:p>
            <a:r>
              <a:rPr lang="en-US" dirty="0" smtClean="0"/>
              <a:t>Required return depends on beta:</a:t>
            </a:r>
            <a:endParaRPr lang="en-US" dirty="0"/>
          </a:p>
          <a:p>
            <a:pPr marL="0" indent="0" algn="ctr">
              <a:buNone/>
            </a:pPr>
            <a:r>
              <a:rPr lang="en-US" dirty="0" smtClean="0">
                <a:solidFill>
                  <a:schemeClr val="tx2"/>
                </a:solidFill>
              </a:rPr>
              <a:t>r</a:t>
            </a:r>
            <a:r>
              <a:rPr lang="en-US" baseline="-25000" dirty="0" smtClean="0">
                <a:solidFill>
                  <a:schemeClr val="tx2"/>
                </a:solidFill>
              </a:rPr>
              <a:t>i</a:t>
            </a:r>
            <a:r>
              <a:rPr lang="en-US" dirty="0" smtClean="0">
                <a:solidFill>
                  <a:schemeClr val="tx2"/>
                </a:solidFill>
              </a:rPr>
              <a:t> = </a:t>
            </a:r>
            <a:r>
              <a:rPr lang="en-US" dirty="0">
                <a:solidFill>
                  <a:schemeClr val="tx2"/>
                </a:solidFill>
              </a:rPr>
              <a:t>r</a:t>
            </a:r>
            <a:r>
              <a:rPr lang="en-US" baseline="-25000" dirty="0">
                <a:solidFill>
                  <a:schemeClr val="tx2"/>
                </a:solidFill>
              </a:rPr>
              <a:t>RF</a:t>
            </a:r>
            <a:r>
              <a:rPr lang="en-US" dirty="0">
                <a:solidFill>
                  <a:schemeClr val="tx2"/>
                </a:solidFill>
              </a:rPr>
              <a:t> + (</a:t>
            </a:r>
            <a:r>
              <a:rPr lang="en-US" dirty="0" smtClean="0">
                <a:solidFill>
                  <a:schemeClr val="tx2"/>
                </a:solidFill>
              </a:rPr>
              <a:t>RP</a:t>
            </a:r>
            <a:r>
              <a:rPr lang="en-US" baseline="-25000" dirty="0" smtClean="0">
                <a:solidFill>
                  <a:schemeClr val="tx2"/>
                </a:solidFill>
              </a:rPr>
              <a:t>M</a:t>
            </a:r>
            <a:r>
              <a:rPr lang="en-US" dirty="0" smtClean="0">
                <a:solidFill>
                  <a:schemeClr val="tx2"/>
                </a:solidFill>
              </a:rPr>
              <a:t>) </a:t>
            </a:r>
            <a:r>
              <a:rPr lang="en-US" dirty="0" smtClean="0">
                <a:solidFill>
                  <a:srgbClr val="FF0000"/>
                </a:solidFill>
              </a:rPr>
              <a:t>b</a:t>
            </a:r>
            <a:r>
              <a:rPr lang="en-US" baseline="-25000" dirty="0" smtClean="0">
                <a:solidFill>
                  <a:srgbClr val="FF0000"/>
                </a:solidFill>
              </a:rPr>
              <a:t>i</a:t>
            </a:r>
            <a:endParaRPr lang="en-US" dirty="0">
              <a:solidFill>
                <a:srgbClr val="FF0000"/>
              </a:solidFill>
            </a:endParaRPr>
          </a:p>
        </p:txBody>
      </p:sp>
    </p:spTree>
    <p:extLst>
      <p:ext uri="{BB962C8B-B14F-4D97-AF65-F5344CB8AC3E}">
        <p14:creationId xmlns:p14="http://schemas.microsoft.com/office/powerpoint/2010/main" val="1140325615"/>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 Between Blandy and the Market</a:t>
            </a:r>
            <a:endParaRPr lang="en-US" dirty="0"/>
          </a:p>
        </p:txBody>
      </p:sp>
      <p:sp>
        <p:nvSpPr>
          <p:cNvPr id="3" name="Content Placeholder 2"/>
          <p:cNvSpPr>
            <a:spLocks noGrp="1"/>
          </p:cNvSpPr>
          <p:nvPr>
            <p:ph idx="1"/>
          </p:nvPr>
        </p:nvSpPr>
        <p:spPr/>
        <p:txBody>
          <a:bodyPr/>
          <a:lstStyle/>
          <a:p>
            <a:r>
              <a:rPr lang="en-US" dirty="0" smtClean="0"/>
              <a:t>Using the formula for correlation or the Excel function =CORREL, Blandy’s correlation with the market (</a:t>
            </a:r>
            <a:r>
              <a:rPr lang="el-GR" dirty="0"/>
              <a:t>ρ</a:t>
            </a:r>
            <a:r>
              <a:rPr lang="en-US" baseline="-25000" dirty="0" smtClean="0"/>
              <a:t>B,M</a:t>
            </a:r>
            <a:r>
              <a:rPr lang="en-US" dirty="0" smtClean="0"/>
              <a:t>) is:</a:t>
            </a:r>
          </a:p>
          <a:p>
            <a:pPr lvl="1"/>
            <a:r>
              <a:rPr lang="el-GR" dirty="0" smtClean="0"/>
              <a:t>ρ</a:t>
            </a:r>
            <a:r>
              <a:rPr lang="en-US" baseline="-25000" dirty="0" smtClean="0"/>
              <a:t>B,M</a:t>
            </a:r>
            <a:r>
              <a:rPr lang="en-US" dirty="0" smtClean="0"/>
              <a:t> = 0.481</a:t>
            </a:r>
          </a:p>
        </p:txBody>
      </p:sp>
      <p:sp>
        <p:nvSpPr>
          <p:cNvPr id="4" name="Slide Number Placeholder 3"/>
          <p:cNvSpPr>
            <a:spLocks noGrp="1"/>
          </p:cNvSpPr>
          <p:nvPr>
            <p:ph type="sldNum" sz="quarter" idx="12"/>
          </p:nvPr>
        </p:nvSpPr>
        <p:spPr/>
        <p:txBody>
          <a:bodyPr/>
          <a:lstStyle/>
          <a:p>
            <a:fld id="{12A21A09-F6D9-4CB2-B28F-70A9AB2C84DB}" type="slidenum">
              <a:rPr lang="en-US" smtClean="0"/>
              <a:pPr/>
              <a:t>47</a:t>
            </a:fld>
            <a:endParaRPr lang="en-US" dirty="0"/>
          </a:p>
        </p:txBody>
      </p:sp>
    </p:spTree>
    <p:extLst>
      <p:ext uri="{BB962C8B-B14F-4D97-AF65-F5344CB8AC3E}">
        <p14:creationId xmlns:p14="http://schemas.microsoft.com/office/powerpoint/2010/main" val="39996096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Beta for Blandy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Use the previously calculated standard deviations for Blandy and the market to estimate Blandy’s beta:</a:t>
            </a:r>
          </a:p>
          <a:p>
            <a:pPr lvl="1"/>
            <a:r>
              <a:rPr lang="en-US" dirty="0" smtClean="0"/>
              <a:t>b = </a:t>
            </a:r>
            <a:r>
              <a:rPr lang="el-GR" dirty="0" smtClean="0"/>
              <a:t>ρ</a:t>
            </a:r>
            <a:r>
              <a:rPr lang="en-US" baseline="-25000" dirty="0" smtClean="0"/>
              <a:t>B,M</a:t>
            </a:r>
            <a:r>
              <a:rPr lang="en-US" dirty="0"/>
              <a:t> </a:t>
            </a:r>
            <a:r>
              <a:rPr lang="en-US" dirty="0" smtClean="0"/>
              <a:t>(</a:t>
            </a:r>
            <a:r>
              <a:rPr lang="el-GR" dirty="0" smtClean="0"/>
              <a:t>σ</a:t>
            </a:r>
            <a:r>
              <a:rPr lang="en-US" baseline="-25000" dirty="0" smtClean="0"/>
              <a:t>B</a:t>
            </a:r>
            <a:r>
              <a:rPr lang="en-US" dirty="0" smtClean="0"/>
              <a:t>/</a:t>
            </a:r>
            <a:r>
              <a:rPr lang="el-GR" dirty="0" smtClean="0"/>
              <a:t>σ</a:t>
            </a:r>
            <a:r>
              <a:rPr lang="en-US" baseline="-25000" dirty="0" smtClean="0"/>
              <a:t>M</a:t>
            </a:r>
            <a:r>
              <a:rPr lang="en-US" dirty="0" smtClean="0"/>
              <a:t>) </a:t>
            </a:r>
          </a:p>
          <a:p>
            <a:pPr lvl="1"/>
            <a:r>
              <a:rPr lang="en-US" dirty="0" smtClean="0">
                <a:solidFill>
                  <a:schemeClr val="tx2"/>
                </a:solidFill>
              </a:rPr>
              <a:t>b = 0.481(.252/.201) = 0.60</a:t>
            </a:r>
          </a:p>
          <a:p>
            <a:r>
              <a:rPr lang="en-US" dirty="0" smtClean="0"/>
              <a:t>The average beta is equal to 1.0, so Blandy’s stock contributes less risk to a well-diversified portfolio than does the average stock.</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48</a:t>
            </a:fld>
            <a:endParaRPr lang="en-US" dirty="0"/>
          </a:p>
        </p:txBody>
      </p:sp>
    </p:spTree>
    <p:extLst>
      <p:ext uri="{BB962C8B-B14F-4D97-AF65-F5344CB8AC3E}">
        <p14:creationId xmlns:p14="http://schemas.microsoft.com/office/powerpoint/2010/main" val="19574377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A427BD68-7132-42AC-99F5-4BAA4EDF5E3B}" type="slidenum">
              <a:rPr lang="en-US">
                <a:latin typeface="+mn-lt"/>
              </a:rPr>
              <a:pPr>
                <a:defRPr/>
              </a:pPr>
              <a:t>49</a:t>
            </a:fld>
            <a:endParaRPr lang="en-US" dirty="0">
              <a:latin typeface="+mn-lt"/>
            </a:endParaRPr>
          </a:p>
        </p:txBody>
      </p:sp>
      <p:sp>
        <p:nvSpPr>
          <p:cNvPr id="47107" name="Rectangle 8"/>
          <p:cNvSpPr>
            <a:spLocks noGrp="1" noChangeArrowheads="1"/>
          </p:cNvSpPr>
          <p:nvPr>
            <p:ph type="title"/>
          </p:nvPr>
        </p:nvSpPr>
        <p:spPr/>
        <p:txBody>
          <a:bodyPr/>
          <a:lstStyle/>
          <a:p>
            <a:r>
              <a:rPr lang="en-US" dirty="0" smtClean="0"/>
              <a:t>Required Return for Blandy</a:t>
            </a:r>
            <a:endParaRPr lang="en-US" dirty="0"/>
          </a:p>
        </p:txBody>
      </p:sp>
      <p:sp>
        <p:nvSpPr>
          <p:cNvPr id="47108" name="Rectangle 9"/>
          <p:cNvSpPr>
            <a:spLocks noGrp="1" noChangeArrowheads="1"/>
          </p:cNvSpPr>
          <p:nvPr>
            <p:ph type="body" idx="1"/>
          </p:nvPr>
        </p:nvSpPr>
        <p:spPr/>
        <p:txBody>
          <a:bodyPr/>
          <a:lstStyle/>
          <a:p>
            <a:r>
              <a:rPr lang="en-US" dirty="0" smtClean="0"/>
              <a:t>Inputs:</a:t>
            </a:r>
          </a:p>
          <a:p>
            <a:pPr lvl="1"/>
            <a:r>
              <a:rPr lang="en-US" dirty="0" smtClean="0"/>
              <a:t>r</a:t>
            </a:r>
            <a:r>
              <a:rPr lang="en-US" baseline="-25000" dirty="0" smtClean="0"/>
              <a:t>RF</a:t>
            </a:r>
            <a:r>
              <a:rPr lang="en-US" dirty="0" smtClean="0"/>
              <a:t> = 4% 	(given)</a:t>
            </a:r>
          </a:p>
          <a:p>
            <a:pPr lvl="1"/>
            <a:r>
              <a:rPr lang="en-US" dirty="0" smtClean="0"/>
              <a:t>R</a:t>
            </a:r>
            <a:r>
              <a:rPr lang="en-US" baseline="-25000" dirty="0" smtClean="0"/>
              <a:t>PM</a:t>
            </a:r>
            <a:r>
              <a:rPr lang="en-US" dirty="0" smtClean="0"/>
              <a:t> = 5% 	(given)</a:t>
            </a:r>
          </a:p>
          <a:p>
            <a:pPr lvl="1"/>
            <a:r>
              <a:rPr lang="en-US" dirty="0" smtClean="0"/>
              <a:t>b = 0.60 	(estimated)</a:t>
            </a:r>
            <a:endParaRPr lang="en-US" dirty="0"/>
          </a:p>
          <a:p>
            <a:r>
              <a:rPr lang="en-US" dirty="0" smtClean="0"/>
              <a:t>r</a:t>
            </a:r>
            <a:r>
              <a:rPr lang="en-US" baseline="-25000" dirty="0" smtClean="0"/>
              <a:t>i</a:t>
            </a:r>
            <a:r>
              <a:rPr lang="en-US" dirty="0" smtClean="0"/>
              <a:t> = </a:t>
            </a:r>
            <a:r>
              <a:rPr lang="en-US" dirty="0"/>
              <a:t>r</a:t>
            </a:r>
            <a:r>
              <a:rPr lang="en-US" baseline="-25000" dirty="0"/>
              <a:t>RF</a:t>
            </a:r>
            <a:r>
              <a:rPr lang="en-US" dirty="0"/>
              <a:t> + b</a:t>
            </a:r>
            <a:r>
              <a:rPr lang="en-US" baseline="-25000" dirty="0"/>
              <a:t>i </a:t>
            </a:r>
            <a:r>
              <a:rPr lang="en-US" dirty="0" smtClean="0"/>
              <a:t>(</a:t>
            </a:r>
            <a:r>
              <a:rPr lang="en-US" dirty="0"/>
              <a:t>RP</a:t>
            </a:r>
            <a:r>
              <a:rPr lang="en-US" baseline="-25000" dirty="0"/>
              <a:t>M</a:t>
            </a:r>
            <a:r>
              <a:rPr lang="en-US" dirty="0" smtClean="0"/>
              <a:t>)</a:t>
            </a:r>
          </a:p>
          <a:p>
            <a:endParaRPr lang="en-US" dirty="0"/>
          </a:p>
          <a:p>
            <a:pPr marL="0" indent="0" algn="ctr">
              <a:buNone/>
            </a:pPr>
            <a:r>
              <a:rPr lang="en-US" b="1" dirty="0" smtClean="0">
                <a:solidFill>
                  <a:schemeClr val="tx2"/>
                </a:solidFill>
              </a:rPr>
              <a:t>r</a:t>
            </a:r>
            <a:r>
              <a:rPr lang="en-US" b="1" baseline="-25000" dirty="0" smtClean="0">
                <a:solidFill>
                  <a:schemeClr val="tx2"/>
                </a:solidFill>
              </a:rPr>
              <a:t>i</a:t>
            </a:r>
            <a:r>
              <a:rPr lang="en-US" b="1" dirty="0" smtClean="0">
                <a:solidFill>
                  <a:schemeClr val="tx2"/>
                </a:solidFill>
              </a:rPr>
              <a:t> = 4% + 0.60(5%) = 7%</a:t>
            </a:r>
            <a:endParaRPr lang="en-US" b="1" dirty="0">
              <a:solidFill>
                <a:schemeClr val="tx2"/>
              </a:solidFill>
            </a:endParaRPr>
          </a:p>
        </p:txBody>
      </p:sp>
    </p:spTree>
    <p:extLst>
      <p:ext uri="{BB962C8B-B14F-4D97-AF65-F5344CB8AC3E}">
        <p14:creationId xmlns:p14="http://schemas.microsoft.com/office/powerpoint/2010/main" val="45536469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3421F27C-51E4-4F8B-B1E9-02372D6D008F}" type="slidenum">
              <a:rPr lang="en-US">
                <a:latin typeface="+mn-lt"/>
              </a:rPr>
              <a:pPr>
                <a:defRPr/>
              </a:pPr>
              <a:t>5</a:t>
            </a:fld>
            <a:endParaRPr lang="en-US" dirty="0">
              <a:latin typeface="+mn-lt"/>
            </a:endParaRPr>
          </a:p>
        </p:txBody>
      </p:sp>
      <p:sp>
        <p:nvSpPr>
          <p:cNvPr id="10243" name="Rectangle 2"/>
          <p:cNvSpPr>
            <a:spLocks noGrp="1" noChangeArrowheads="1"/>
          </p:cNvSpPr>
          <p:nvPr>
            <p:ph type="title"/>
          </p:nvPr>
        </p:nvSpPr>
        <p:spPr/>
        <p:txBody>
          <a:bodyPr/>
          <a:lstStyle/>
          <a:p>
            <a:r>
              <a:rPr lang="en-US" dirty="0"/>
              <a:t>What are investment returns?</a:t>
            </a:r>
          </a:p>
        </p:txBody>
      </p:sp>
      <p:sp>
        <p:nvSpPr>
          <p:cNvPr id="10244" name="Rectangle 3"/>
          <p:cNvSpPr>
            <a:spLocks noGrp="1" noChangeArrowheads="1"/>
          </p:cNvSpPr>
          <p:nvPr>
            <p:ph type="body" idx="1"/>
          </p:nvPr>
        </p:nvSpPr>
        <p:spPr/>
        <p:txBody>
          <a:bodyPr/>
          <a:lstStyle/>
          <a:p>
            <a:r>
              <a:rPr lang="en-US" dirty="0"/>
              <a:t>Investment returns measure the financial results of an investment.</a:t>
            </a:r>
          </a:p>
          <a:p>
            <a:r>
              <a:rPr lang="en-US" dirty="0"/>
              <a:t>Returns may be historical or prospective (anticipated).</a:t>
            </a:r>
          </a:p>
          <a:p>
            <a:r>
              <a:rPr lang="en-US" dirty="0"/>
              <a:t>Returns can be expressed in:</a:t>
            </a:r>
          </a:p>
          <a:p>
            <a:pPr lvl="1"/>
            <a:r>
              <a:rPr lang="en-US" dirty="0"/>
              <a:t>Dollar terms.</a:t>
            </a:r>
          </a:p>
          <a:p>
            <a:pPr lvl="1"/>
            <a:r>
              <a:rPr lang="en-US" dirty="0"/>
              <a:t>Percentage terms.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Risk and Return for Different Stocks</a:t>
            </a:r>
            <a:endParaRPr lang="en-US" dirty="0"/>
          </a:p>
        </p:txBody>
      </p:sp>
      <p:sp>
        <p:nvSpPr>
          <p:cNvPr id="3" name="Content Placeholder 2"/>
          <p:cNvSpPr>
            <a:spLocks noGrp="1"/>
          </p:cNvSpPr>
          <p:nvPr>
            <p:ph idx="1"/>
          </p:nvPr>
        </p:nvSpPr>
        <p:spPr/>
        <p:txBody>
          <a:bodyPr>
            <a:normAutofit fontScale="70000" lnSpcReduction="20000"/>
          </a:bodyPr>
          <a:lstStyle/>
          <a:p>
            <a:r>
              <a:rPr lang="en-US" sz="3400" dirty="0" smtClean="0"/>
              <a:t>The beta of an average stock is 1.0; Gourmange’s beta is 1.3. How do their required returns compare with Blandy’s?</a:t>
            </a:r>
          </a:p>
          <a:p>
            <a:endParaRPr lang="en-US" sz="3400" dirty="0" smtClean="0"/>
          </a:p>
          <a:p>
            <a:pPr marL="0" indent="0">
              <a:buNone/>
            </a:pPr>
            <a:r>
              <a:rPr lang="en-US" sz="3400" dirty="0" smtClean="0"/>
              <a:t>r</a:t>
            </a:r>
            <a:r>
              <a:rPr lang="en-US" sz="3400" baseline="-25000" dirty="0" smtClean="0"/>
              <a:t>Avg_company </a:t>
            </a:r>
            <a:r>
              <a:rPr lang="en-US" sz="3400" dirty="0" smtClean="0"/>
              <a:t>= 4%+ 1.0</a:t>
            </a:r>
            <a:r>
              <a:rPr lang="en-US" sz="3400" baseline="-25000" dirty="0" smtClean="0"/>
              <a:t> </a:t>
            </a:r>
            <a:r>
              <a:rPr lang="en-US" sz="3400" dirty="0" smtClean="0"/>
              <a:t>(5%) = 9%</a:t>
            </a:r>
          </a:p>
          <a:p>
            <a:pPr marL="0" indent="0">
              <a:buNone/>
            </a:pPr>
            <a:r>
              <a:rPr lang="en-US" sz="3400" dirty="0" smtClean="0"/>
              <a:t>           r</a:t>
            </a:r>
            <a:r>
              <a:rPr lang="en-US" sz="3400" baseline="-25000" dirty="0" smtClean="0"/>
              <a:t>G</a:t>
            </a:r>
            <a:r>
              <a:rPr lang="en-US" sz="3400" dirty="0" smtClean="0"/>
              <a:t> = </a:t>
            </a:r>
            <a:r>
              <a:rPr lang="en-US" sz="3400" dirty="0"/>
              <a:t>4%+ </a:t>
            </a:r>
            <a:r>
              <a:rPr lang="en-US" sz="3400" dirty="0" smtClean="0"/>
              <a:t>1.3</a:t>
            </a:r>
            <a:r>
              <a:rPr lang="en-US" sz="3400" baseline="-25000" dirty="0" smtClean="0"/>
              <a:t> </a:t>
            </a:r>
            <a:r>
              <a:rPr lang="en-US" sz="3400" dirty="0"/>
              <a:t>(5</a:t>
            </a:r>
            <a:r>
              <a:rPr lang="en-US" sz="3400" dirty="0" smtClean="0"/>
              <a:t>%) = 10.5%</a:t>
            </a:r>
          </a:p>
          <a:p>
            <a:pPr marL="0" indent="0">
              <a:buNone/>
            </a:pPr>
            <a:r>
              <a:rPr lang="en-US" sz="3400" dirty="0" smtClean="0"/>
              <a:t>           r</a:t>
            </a:r>
            <a:r>
              <a:rPr lang="en-US" sz="3400" baseline="-25000" dirty="0" smtClean="0"/>
              <a:t>B</a:t>
            </a:r>
            <a:r>
              <a:rPr lang="en-US" sz="3400" dirty="0" smtClean="0"/>
              <a:t> = </a:t>
            </a:r>
            <a:r>
              <a:rPr lang="en-US" sz="3400" dirty="0"/>
              <a:t>4%+ </a:t>
            </a:r>
            <a:r>
              <a:rPr lang="en-US" sz="3400" dirty="0" smtClean="0"/>
              <a:t>0.6</a:t>
            </a:r>
            <a:r>
              <a:rPr lang="en-US" sz="3400" baseline="-25000" dirty="0" smtClean="0"/>
              <a:t> </a:t>
            </a:r>
            <a:r>
              <a:rPr lang="en-US" sz="3400" dirty="0"/>
              <a:t>(5</a:t>
            </a:r>
            <a:r>
              <a:rPr lang="en-US" sz="3400" dirty="0" smtClean="0"/>
              <a:t>%) = 7%</a:t>
            </a:r>
            <a:endParaRPr lang="en-US" sz="3400" dirty="0"/>
          </a:p>
          <a:p>
            <a:endParaRPr lang="en-US" sz="3400" dirty="0"/>
          </a:p>
          <a:p>
            <a:r>
              <a:rPr lang="en-US" sz="3400" dirty="0" smtClean="0"/>
              <a:t>Blandy’s stock contributes less risk to a well-diversified portfolio than do Gourmange or the average stock, so Blandy’s investors require a lower rate of return.</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50</a:t>
            </a:fld>
            <a:endParaRPr lang="en-US" dirty="0"/>
          </a:p>
        </p:txBody>
      </p:sp>
    </p:spTree>
    <p:extLst>
      <p:ext uri="{BB962C8B-B14F-4D97-AF65-F5344CB8AC3E}">
        <p14:creationId xmlns:p14="http://schemas.microsoft.com/office/powerpoint/2010/main" val="423548813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81615A42-3B16-461B-983E-980DD1F7A802}" type="slidenum">
              <a:rPr lang="en-US">
                <a:latin typeface="+mn-lt"/>
              </a:rPr>
              <a:pPr>
                <a:defRPr/>
              </a:pPr>
              <a:t>51</a:t>
            </a:fld>
            <a:endParaRPr lang="en-US" dirty="0">
              <a:latin typeface="+mn-lt"/>
            </a:endParaRPr>
          </a:p>
        </p:txBody>
      </p:sp>
      <p:sp>
        <p:nvSpPr>
          <p:cNvPr id="38915" name="Rectangle 7"/>
          <p:cNvSpPr>
            <a:spLocks noGrp="1" noChangeArrowheads="1"/>
          </p:cNvSpPr>
          <p:nvPr>
            <p:ph type="title"/>
          </p:nvPr>
        </p:nvSpPr>
        <p:spPr/>
        <p:txBody>
          <a:bodyPr/>
          <a:lstStyle/>
          <a:p>
            <a:r>
              <a:rPr lang="en-US" dirty="0"/>
              <a:t>Using a Regression to Estimate Beta</a:t>
            </a:r>
          </a:p>
        </p:txBody>
      </p:sp>
      <p:sp>
        <p:nvSpPr>
          <p:cNvPr id="38916" name="Rectangle 8"/>
          <p:cNvSpPr>
            <a:spLocks noGrp="1" noChangeArrowheads="1"/>
          </p:cNvSpPr>
          <p:nvPr>
            <p:ph type="body" idx="1"/>
          </p:nvPr>
        </p:nvSpPr>
        <p:spPr/>
        <p:txBody>
          <a:bodyPr/>
          <a:lstStyle/>
          <a:p>
            <a:r>
              <a:rPr lang="en-US" dirty="0"/>
              <a:t>Run a regression with returns on the stock </a:t>
            </a:r>
            <a:r>
              <a:rPr lang="en-US" dirty="0" smtClean="0"/>
              <a:t>plotted </a:t>
            </a:r>
            <a:r>
              <a:rPr lang="en-US" dirty="0"/>
              <a:t>on the </a:t>
            </a:r>
            <a:r>
              <a:rPr lang="en-US" dirty="0" smtClean="0"/>
              <a:t>Y-axis </a:t>
            </a:r>
            <a:r>
              <a:rPr lang="en-US" dirty="0"/>
              <a:t>and returns on the market portfolio plotted on the </a:t>
            </a:r>
            <a:r>
              <a:rPr lang="en-US" dirty="0" smtClean="0"/>
              <a:t>X-axis</a:t>
            </a:r>
            <a:r>
              <a:rPr lang="en-US" dirty="0"/>
              <a:t>.</a:t>
            </a:r>
          </a:p>
          <a:p>
            <a:r>
              <a:rPr lang="en-US" dirty="0"/>
              <a:t>The slope of the regression </a:t>
            </a:r>
            <a:r>
              <a:rPr lang="en-US" dirty="0" smtClean="0"/>
              <a:t>line is equal to the </a:t>
            </a:r>
            <a:r>
              <a:rPr lang="en-US" dirty="0"/>
              <a:t>stock’s </a:t>
            </a:r>
            <a:r>
              <a:rPr lang="en-US" dirty="0" smtClean="0"/>
              <a:t>beta coefficient.</a:t>
            </a:r>
            <a:endParaRPr lang="en-US" dirty="0"/>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7"/>
          <p:cNvSpPr>
            <a:spLocks noGrp="1" noChangeArrowheads="1"/>
          </p:cNvSpPr>
          <p:nvPr>
            <p:ph type="title"/>
          </p:nvPr>
        </p:nvSpPr>
        <p:spPr/>
        <p:txBody>
          <a:bodyPr/>
          <a:lstStyle/>
          <a:p>
            <a:r>
              <a:rPr lang="en-US" i="1" dirty="0" smtClean="0"/>
              <a:t>Excel</a:t>
            </a:r>
            <a:r>
              <a:rPr lang="en-US" dirty="0" smtClean="0"/>
              <a:t>: Plot Trendline Right on Chart</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744060374"/>
              </p:ext>
            </p:extLst>
          </p:nvPr>
        </p:nvGraphicFramePr>
        <p:xfrm>
          <a:off x="1182688" y="2017713"/>
          <a:ext cx="5065712"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5"/>
          <p:cNvSpPr>
            <a:spLocks noGrp="1"/>
          </p:cNvSpPr>
          <p:nvPr>
            <p:ph type="sldNum" sz="quarter" idx="12"/>
          </p:nvPr>
        </p:nvSpPr>
        <p:spPr>
          <a:noFill/>
        </p:spPr>
        <p:txBody>
          <a:bodyPr/>
          <a:lstStyle/>
          <a:p>
            <a:pPr>
              <a:defRPr/>
            </a:pPr>
            <a:fld id="{81615A42-3B16-461B-983E-980DD1F7A802}" type="slidenum">
              <a:rPr lang="en-US">
                <a:latin typeface="+mn-lt"/>
              </a:rPr>
              <a:pPr>
                <a:defRPr/>
              </a:pPr>
              <a:t>52</a:t>
            </a:fld>
            <a:endParaRPr lang="en-US" dirty="0">
              <a:latin typeface="+mn-lt"/>
            </a:endParaRPr>
          </a:p>
        </p:txBody>
      </p:sp>
    </p:spTree>
    <p:extLst>
      <p:ext uri="{BB962C8B-B14F-4D97-AF65-F5344CB8AC3E}">
        <p14:creationId xmlns:p14="http://schemas.microsoft.com/office/powerpoint/2010/main" val="4196096756"/>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81615A42-3B16-461B-983E-980DD1F7A802}" type="slidenum">
              <a:rPr lang="en-US">
                <a:latin typeface="+mn-lt"/>
              </a:rPr>
              <a:pPr>
                <a:defRPr/>
              </a:pPr>
              <a:t>53</a:t>
            </a:fld>
            <a:endParaRPr lang="en-US" dirty="0">
              <a:latin typeface="+mn-lt"/>
            </a:endParaRPr>
          </a:p>
        </p:txBody>
      </p:sp>
      <p:sp>
        <p:nvSpPr>
          <p:cNvPr id="38915" name="Rectangle 7"/>
          <p:cNvSpPr>
            <a:spLocks noGrp="1" noChangeArrowheads="1"/>
          </p:cNvSpPr>
          <p:nvPr>
            <p:ph type="title"/>
          </p:nvPr>
        </p:nvSpPr>
        <p:spPr/>
        <p:txBody>
          <a:bodyPr/>
          <a:lstStyle/>
          <a:p>
            <a:r>
              <a:rPr lang="en-US" dirty="0" smtClean="0"/>
              <a:t>Estimated Beta from Regression</a:t>
            </a:r>
            <a:endParaRPr lang="en-US" dirty="0"/>
          </a:p>
        </p:txBody>
      </p:sp>
      <p:sp>
        <p:nvSpPr>
          <p:cNvPr id="38916" name="Rectangle 8"/>
          <p:cNvSpPr>
            <a:spLocks noGrp="1" noChangeArrowheads="1"/>
          </p:cNvSpPr>
          <p:nvPr>
            <p:ph type="body" idx="1"/>
          </p:nvPr>
        </p:nvSpPr>
        <p:spPr/>
        <p:txBody>
          <a:bodyPr/>
          <a:lstStyle/>
          <a:p>
            <a:r>
              <a:rPr lang="en-US" dirty="0" smtClean="0"/>
              <a:t>The trendline is plotted on the previous slide, including the regression equation.</a:t>
            </a:r>
          </a:p>
          <a:p>
            <a:pPr lvl="1"/>
            <a:r>
              <a:rPr lang="en-US" dirty="0" smtClean="0"/>
              <a:t>y = </a:t>
            </a:r>
            <a:r>
              <a:rPr lang="en-US" dirty="0"/>
              <a:t>0.6027x + </a:t>
            </a:r>
            <a:r>
              <a:rPr lang="en-US" dirty="0" smtClean="0"/>
              <a:t>0.0158</a:t>
            </a:r>
          </a:p>
          <a:p>
            <a:pPr lvl="1"/>
            <a:r>
              <a:rPr lang="en-US" dirty="0" smtClean="0"/>
              <a:t>b = Slope = 0.6027	(same as before)</a:t>
            </a:r>
            <a:endParaRPr lang="en-US" dirty="0"/>
          </a:p>
          <a:p>
            <a:r>
              <a:rPr lang="en-US" dirty="0" smtClean="0"/>
              <a:t>Easier way—use the </a:t>
            </a:r>
            <a:r>
              <a:rPr lang="en-US" i="1" dirty="0" smtClean="0"/>
              <a:t>Excel</a:t>
            </a:r>
            <a:r>
              <a:rPr lang="en-US" dirty="0" smtClean="0"/>
              <a:t>  SLOPE function.</a:t>
            </a:r>
          </a:p>
          <a:p>
            <a:pPr lvl="1"/>
            <a:r>
              <a:rPr lang="en-US" dirty="0" smtClean="0"/>
              <a:t>b =SLOPE(y_values,x_values)</a:t>
            </a:r>
            <a:endParaRPr lang="en-US" dirty="0"/>
          </a:p>
        </p:txBody>
      </p:sp>
    </p:spTree>
    <p:extLst>
      <p:ext uri="{BB962C8B-B14F-4D97-AF65-F5344CB8AC3E}">
        <p14:creationId xmlns:p14="http://schemas.microsoft.com/office/powerpoint/2010/main" val="301815191"/>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noFill/>
        </p:spPr>
        <p:txBody>
          <a:bodyPr/>
          <a:lstStyle/>
          <a:p>
            <a:pPr>
              <a:defRPr/>
            </a:pPr>
            <a:fld id="{99D22F63-5107-4988-A940-82D23138A7B1}" type="slidenum">
              <a:rPr lang="en-US">
                <a:latin typeface="+mn-lt"/>
              </a:rPr>
              <a:pPr>
                <a:defRPr/>
              </a:pPr>
              <a:t>54</a:t>
            </a:fld>
            <a:endParaRPr lang="en-US" dirty="0">
              <a:latin typeface="+mn-lt"/>
            </a:endParaRPr>
          </a:p>
        </p:txBody>
      </p:sp>
      <p:sp>
        <p:nvSpPr>
          <p:cNvPr id="45059" name="Rectangle 2"/>
          <p:cNvSpPr>
            <a:spLocks noGrp="1" noChangeArrowheads="1"/>
          </p:cNvSpPr>
          <p:nvPr>
            <p:ph type="title"/>
          </p:nvPr>
        </p:nvSpPr>
        <p:spPr/>
        <p:txBody>
          <a:bodyPr/>
          <a:lstStyle/>
          <a:p>
            <a:r>
              <a:rPr lang="en-US" dirty="0" smtClean="0"/>
              <a:t>Web </a:t>
            </a:r>
            <a:r>
              <a:rPr lang="en-US" dirty="0"/>
              <a:t>Sites for Beta</a:t>
            </a:r>
          </a:p>
        </p:txBody>
      </p:sp>
      <p:sp>
        <p:nvSpPr>
          <p:cNvPr id="45060" name="Rectangle 3"/>
          <p:cNvSpPr>
            <a:spLocks noGrp="1" noChangeArrowheads="1"/>
          </p:cNvSpPr>
          <p:nvPr>
            <p:ph type="body" idx="1"/>
          </p:nvPr>
        </p:nvSpPr>
        <p:spPr/>
        <p:txBody>
          <a:bodyPr>
            <a:normAutofit fontScale="92500" lnSpcReduction="10000"/>
          </a:bodyPr>
          <a:lstStyle/>
          <a:p>
            <a:r>
              <a:rPr lang="en-US" dirty="0" smtClean="0">
                <a:hlinkClick r:id="rId3"/>
              </a:rPr>
              <a:t>http</a:t>
            </a:r>
            <a:r>
              <a:rPr lang="en-US" dirty="0">
                <a:hlinkClick r:id="rId3"/>
              </a:rPr>
              <a:t>://</a:t>
            </a:r>
            <a:r>
              <a:rPr lang="en-US" dirty="0" smtClean="0">
                <a:hlinkClick r:id="rId3"/>
              </a:rPr>
              <a:t>finance.yahoo.com</a:t>
            </a:r>
            <a:endParaRPr lang="en-US" dirty="0" smtClean="0"/>
          </a:p>
          <a:p>
            <a:pPr lvl="1"/>
            <a:r>
              <a:rPr lang="en-US" dirty="0" smtClean="0"/>
              <a:t>Enter </a:t>
            </a:r>
            <a:r>
              <a:rPr lang="en-US" dirty="0"/>
              <a:t>the ticker symbol for a “Stock Quote”, such as IBM or Dell, then click GO.</a:t>
            </a:r>
          </a:p>
          <a:p>
            <a:pPr lvl="1"/>
            <a:r>
              <a:rPr lang="en-US" dirty="0"/>
              <a:t>When the quote comes up, select Key Statistics from panel on left</a:t>
            </a:r>
            <a:r>
              <a:rPr lang="en-US" dirty="0" smtClean="0"/>
              <a:t>.</a:t>
            </a:r>
          </a:p>
          <a:p>
            <a:r>
              <a:rPr lang="en-US" dirty="0" smtClean="0">
                <a:hlinkClick r:id="rId4"/>
              </a:rPr>
              <a:t>www.valueline.com</a:t>
            </a:r>
            <a:endParaRPr lang="en-US" dirty="0" smtClean="0"/>
          </a:p>
          <a:p>
            <a:pPr lvl="1"/>
            <a:r>
              <a:rPr lang="en-US" dirty="0" smtClean="0"/>
              <a:t>Enter a ticker symbol at the top of the page.</a:t>
            </a:r>
          </a:p>
          <a:p>
            <a:r>
              <a:rPr lang="en-US" dirty="0" smtClean="0"/>
              <a:t>Most </a:t>
            </a:r>
            <a:r>
              <a:rPr lang="en-US" dirty="0"/>
              <a:t>stocks have betas in the range of 0.5 to 1.5</a:t>
            </a:r>
            <a:r>
              <a:rPr lang="en-US" dirty="0" smtClean="0"/>
              <a:t>.</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on SML of Increase in Risk-Free Rate</a:t>
            </a:r>
          </a:p>
        </p:txBody>
      </p:sp>
      <p:sp>
        <p:nvSpPr>
          <p:cNvPr id="4" name="Slide Number Placeholder 3"/>
          <p:cNvSpPr>
            <a:spLocks noGrp="1"/>
          </p:cNvSpPr>
          <p:nvPr>
            <p:ph type="sldNum" sz="quarter" idx="12"/>
          </p:nvPr>
        </p:nvSpPr>
        <p:spPr/>
        <p:txBody>
          <a:bodyPr/>
          <a:lstStyle/>
          <a:p>
            <a:fld id="{12A21A09-F6D9-4CB2-B28F-70A9AB2C84DB}" type="slidenum">
              <a:rPr lang="en-US" smtClean="0"/>
              <a:pPr/>
              <a:t>55</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72470962"/>
              </p:ext>
            </p:extLst>
          </p:nvPr>
        </p:nvGraphicFramePr>
        <p:xfrm>
          <a:off x="1182688" y="2017713"/>
          <a:ext cx="6361112"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0366139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on SML of Increase in </a:t>
            </a:r>
            <a:r>
              <a:rPr lang="en-US" dirty="0" smtClean="0"/>
              <a:t>Risk Aversion</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56</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36721977"/>
              </p:ext>
            </p:extLst>
          </p:nvPr>
        </p:nvGraphicFramePr>
        <p:xfrm>
          <a:off x="1182688" y="2017713"/>
          <a:ext cx="6361112"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4676403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title"/>
          </p:nvPr>
        </p:nvSpPr>
        <p:spPr/>
        <p:txBody>
          <a:bodyPr>
            <a:noAutofit/>
          </a:bodyPr>
          <a:lstStyle/>
          <a:p>
            <a:r>
              <a:rPr lang="en-US" sz="3200" dirty="0"/>
              <a:t>Calculate </a:t>
            </a:r>
            <a:r>
              <a:rPr lang="en-US" sz="3200" dirty="0" smtClean="0"/>
              <a:t>the weights for </a:t>
            </a:r>
            <a:r>
              <a:rPr lang="en-US" sz="3200" dirty="0"/>
              <a:t>a portfolio with </a:t>
            </a:r>
            <a:r>
              <a:rPr lang="en-US" sz="3200" dirty="0" smtClean="0"/>
              <a:t>$1.4 million in Blandy and $0.6 million in Gourmange.</a:t>
            </a:r>
            <a:endParaRPr lang="en-US" sz="3200" dirty="0"/>
          </a:p>
        </p:txBody>
      </p:sp>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lstStyle/>
              <a:p>
                <a:r>
                  <a:rPr lang="en-US" dirty="0" smtClean="0"/>
                  <a:t>Find the weights:</a:t>
                </a:r>
              </a:p>
              <a:p>
                <a:pPr lvl="1"/>
                <a:r>
                  <a:rPr lang="en-US" dirty="0" smtClean="0"/>
                  <a:t>w</a:t>
                </a:r>
                <a:r>
                  <a:rPr lang="en-US" baseline="-25000" dirty="0" smtClean="0"/>
                  <a:t>B</a:t>
                </a:r>
                <a:r>
                  <a:rPr lang="en-US" dirty="0" smtClean="0"/>
                  <a:t> = $1.4/($1.4+$0.6) = 70%</a:t>
                </a:r>
              </a:p>
              <a:p>
                <a:pPr lvl="1"/>
                <a:r>
                  <a:rPr lang="en-US" dirty="0" smtClean="0"/>
                  <a:t>w</a:t>
                </a:r>
                <a:r>
                  <a:rPr lang="en-US" baseline="-25000" dirty="0" smtClean="0"/>
                  <a:t>G</a:t>
                </a:r>
                <a:r>
                  <a:rPr lang="en-US" dirty="0" smtClean="0"/>
                  <a:t> = $0.6/($</a:t>
                </a:r>
                <a:r>
                  <a:rPr lang="en-US" dirty="0"/>
                  <a:t>1.4+$0.6</a:t>
                </a:r>
                <a:r>
                  <a:rPr lang="en-US" dirty="0" smtClean="0"/>
                  <a:t>) = 30%</a:t>
                </a:r>
              </a:p>
              <a:p>
                <a:r>
                  <a:rPr lang="en-US" dirty="0" smtClean="0"/>
                  <a:t>The portfolio beta is the weighted average of the stocks’ betas:</a:t>
                </a:r>
              </a:p>
              <a:p>
                <a:pPr marL="0" indent="0">
                  <a:buNone/>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ea typeface="Cambria Math"/>
                            </a:rPr>
                          </m:ctrlPr>
                        </m:sSubPr>
                        <m:e>
                          <m:r>
                            <a:rPr lang="en-US" b="1" i="0" smtClean="0">
                              <a:latin typeface="Cambria Math"/>
                              <a:ea typeface="Cambria Math"/>
                            </a:rPr>
                            <m:t>𝐛</m:t>
                          </m:r>
                        </m:e>
                        <m:sub>
                          <m:r>
                            <a:rPr lang="en-US" b="1" i="0" smtClean="0">
                              <a:latin typeface="Cambria Math"/>
                              <a:ea typeface="Cambria Math"/>
                            </a:rPr>
                            <m:t>𝐩</m:t>
                          </m:r>
                        </m:sub>
                      </m:sSub>
                      <m:r>
                        <a:rPr lang="en-US" b="1" i="0">
                          <a:latin typeface="Cambria Math"/>
                          <a:ea typeface="Cambria Math"/>
                        </a:rPr>
                        <m:t>= </m:t>
                      </m:r>
                      <m:nary>
                        <m:naryPr>
                          <m:chr m:val="∑"/>
                          <m:ctrlPr>
                            <a:rPr lang="en-US" b="1" i="1">
                              <a:latin typeface="Cambria Math" panose="02040503050406030204" pitchFamily="18" charset="0"/>
                              <a:ea typeface="Cambria Math"/>
                            </a:rPr>
                          </m:ctrlPr>
                        </m:naryPr>
                        <m:sub>
                          <m:r>
                            <m:rPr>
                              <m:brk m:alnAt="23"/>
                            </m:rPr>
                            <a:rPr lang="en-US" b="1" i="0">
                              <a:latin typeface="Cambria Math"/>
                            </a:rPr>
                            <m:t>𝐢</m:t>
                          </m:r>
                          <m:r>
                            <a:rPr lang="en-US" b="1" i="0">
                              <a:latin typeface="Cambria Math"/>
                            </a:rPr>
                            <m:t>=</m:t>
                          </m:r>
                          <m:r>
                            <a:rPr lang="en-US" b="1" i="0">
                              <a:latin typeface="Cambria Math"/>
                            </a:rPr>
                            <m:t>𝟏</m:t>
                          </m:r>
                        </m:sub>
                        <m:sup>
                          <m:r>
                            <a:rPr lang="en-US" b="1" i="0">
                              <a:latin typeface="Cambria Math"/>
                            </a:rPr>
                            <m:t>𝐧</m:t>
                          </m:r>
                        </m:sup>
                        <m:e>
                          <m:r>
                            <a:rPr lang="en-US" b="1" i="0">
                              <a:latin typeface="Cambria Math"/>
                            </a:rPr>
                            <m:t> </m:t>
                          </m:r>
                        </m:e>
                      </m:nary>
                      <m:sSub>
                        <m:sSubPr>
                          <m:ctrlPr>
                            <a:rPr lang="en-US" b="1" i="1" smtClean="0">
                              <a:latin typeface="Cambria Math" panose="02040503050406030204" pitchFamily="18" charset="0"/>
                            </a:rPr>
                          </m:ctrlPr>
                        </m:sSubPr>
                        <m:e>
                          <m:r>
                            <a:rPr lang="en-US" b="1" i="0" smtClean="0">
                              <a:latin typeface="Cambria Math"/>
                            </a:rPr>
                            <m:t>𝐰</m:t>
                          </m:r>
                        </m:e>
                        <m:sub>
                          <m:r>
                            <a:rPr lang="en-US" b="1" i="0" smtClean="0">
                              <a:latin typeface="Cambria Math"/>
                            </a:rPr>
                            <m:t>𝐢</m:t>
                          </m:r>
                        </m:sub>
                      </m:sSub>
                      <m:sSub>
                        <m:sSubPr>
                          <m:ctrlPr>
                            <a:rPr lang="en-US" b="1" i="1" smtClean="0">
                              <a:latin typeface="Cambria Math" panose="02040503050406030204" pitchFamily="18" charset="0"/>
                            </a:rPr>
                          </m:ctrlPr>
                        </m:sSubPr>
                        <m:e>
                          <m:r>
                            <a:rPr lang="en-US" b="1" i="0" smtClean="0">
                              <a:latin typeface="Cambria Math"/>
                            </a:rPr>
                            <m:t>𝐛</m:t>
                          </m:r>
                        </m:e>
                        <m:sub>
                          <m:r>
                            <a:rPr lang="en-US" b="1" i="0" smtClean="0">
                              <a:latin typeface="Cambria Math"/>
                            </a:rPr>
                            <m:t>𝐢</m:t>
                          </m:r>
                        </m:sub>
                      </m:sSub>
                    </m:oMath>
                  </m:oMathPara>
                </a14:m>
                <a:endParaRPr lang="en-US" dirty="0"/>
              </a:p>
              <a:p>
                <a:pPr lvl="1"/>
                <a:endParaRPr lang="en-US" dirty="0" smtClean="0"/>
              </a:p>
              <a:p>
                <a:pPr lvl="1"/>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3" cstate="print"/>
                <a:stretch>
                  <a:fillRect l="-549" t="-1926"/>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a:noFill/>
        </p:spPr>
        <p:txBody>
          <a:bodyPr/>
          <a:lstStyle/>
          <a:p>
            <a:pPr>
              <a:defRPr/>
            </a:pPr>
            <a:fld id="{00E8C138-FAE2-4C8D-9645-EE1DFBCA302E}" type="slidenum">
              <a:rPr lang="en-US">
                <a:latin typeface="+mn-lt"/>
              </a:rPr>
              <a:pPr>
                <a:defRPr/>
              </a:pPr>
              <a:t>57</a:t>
            </a:fld>
            <a:endParaRPr lang="en-US" dirty="0">
              <a:latin typeface="+mn-lt"/>
            </a:endParaRPr>
          </a:p>
        </p:txBody>
      </p:sp>
    </p:spTree>
    <p:extLst>
      <p:ext uri="{BB962C8B-B14F-4D97-AF65-F5344CB8AC3E}">
        <p14:creationId xmlns:p14="http://schemas.microsoft.com/office/powerpoint/2010/main" val="2868125620"/>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noFill/>
        </p:spPr>
        <p:txBody>
          <a:bodyPr/>
          <a:lstStyle/>
          <a:p>
            <a:pPr>
              <a:defRPr/>
            </a:pPr>
            <a:fld id="{00E8C138-FAE2-4C8D-9645-EE1DFBCA302E}" type="slidenum">
              <a:rPr lang="en-US">
                <a:latin typeface="+mn-lt"/>
              </a:rPr>
              <a:pPr>
                <a:defRPr/>
              </a:pPr>
              <a:t>58</a:t>
            </a:fld>
            <a:endParaRPr lang="en-US" dirty="0">
              <a:latin typeface="+mn-lt"/>
            </a:endParaRPr>
          </a:p>
        </p:txBody>
      </p:sp>
      <p:sp>
        <p:nvSpPr>
          <p:cNvPr id="51203" name="Rectangle 3"/>
          <p:cNvSpPr>
            <a:spLocks noGrp="1" noChangeArrowheads="1"/>
          </p:cNvSpPr>
          <p:nvPr>
            <p:ph type="title" idx="4294967295"/>
          </p:nvPr>
        </p:nvSpPr>
        <p:spPr/>
        <p:txBody>
          <a:bodyPr>
            <a:noAutofit/>
          </a:bodyPr>
          <a:lstStyle/>
          <a:p>
            <a:r>
              <a:rPr lang="en-US" sz="3200" dirty="0"/>
              <a:t>Calculate </a:t>
            </a:r>
            <a:r>
              <a:rPr lang="en-US" sz="3200" dirty="0" smtClean="0"/>
              <a:t>the portfolio beta. </a:t>
            </a:r>
            <a:endParaRPr lang="en-US" sz="3200" dirty="0"/>
          </a:p>
        </p:txBody>
      </p:sp>
      <p:sp>
        <p:nvSpPr>
          <p:cNvPr id="51204" name="Rectangle 6"/>
          <p:cNvSpPr>
            <a:spLocks noChangeArrowheads="1"/>
          </p:cNvSpPr>
          <p:nvPr/>
        </p:nvSpPr>
        <p:spPr bwMode="auto">
          <a:xfrm>
            <a:off x="2130425" y="2568575"/>
            <a:ext cx="5294527" cy="1567096"/>
          </a:xfrm>
          <a:prstGeom prst="rect">
            <a:avLst/>
          </a:prstGeom>
          <a:noFill/>
          <a:ln w="12700">
            <a:noFill/>
            <a:miter lim="800000"/>
            <a:headEnd/>
            <a:tailEnd/>
          </a:ln>
        </p:spPr>
        <p:txBody>
          <a:bodyPr wrap="none" lIns="90488" tIns="44450" rIns="90488" bIns="44450">
            <a:spAutoFit/>
          </a:bodyPr>
          <a:lstStyle/>
          <a:p>
            <a:pPr>
              <a:tabLst>
                <a:tab pos="511175" algn="l"/>
              </a:tabLst>
            </a:pPr>
            <a:r>
              <a:rPr lang="en-US" sz="3200" dirty="0" smtClean="0"/>
              <a:t>b</a:t>
            </a:r>
            <a:r>
              <a:rPr lang="en-US" sz="3200" baseline="-25000" dirty="0" smtClean="0"/>
              <a:t>p</a:t>
            </a:r>
            <a:r>
              <a:rPr lang="en-US" sz="3200" dirty="0"/>
              <a:t>	= </a:t>
            </a:r>
            <a:r>
              <a:rPr lang="en-US" sz="3200" dirty="0" smtClean="0"/>
              <a:t>0.7(b</a:t>
            </a:r>
            <a:r>
              <a:rPr lang="en-US" sz="3200" baseline="-25000" dirty="0" smtClean="0"/>
              <a:t>Blandy</a:t>
            </a:r>
            <a:r>
              <a:rPr lang="en-US" sz="3200" dirty="0" smtClean="0"/>
              <a:t>) </a:t>
            </a:r>
            <a:r>
              <a:rPr lang="en-US" sz="3200" dirty="0"/>
              <a:t>+ </a:t>
            </a:r>
            <a:r>
              <a:rPr lang="en-US" sz="3200" dirty="0" smtClean="0"/>
              <a:t>0.3(b</a:t>
            </a:r>
            <a:r>
              <a:rPr lang="en-US" sz="3200" baseline="-25000" dirty="0" smtClean="0"/>
              <a:t>Gour.</a:t>
            </a:r>
            <a:r>
              <a:rPr lang="en-US" sz="3200" dirty="0" smtClean="0"/>
              <a:t>)</a:t>
            </a:r>
            <a:endParaRPr lang="en-US" sz="3200" dirty="0"/>
          </a:p>
          <a:p>
            <a:pPr>
              <a:tabLst>
                <a:tab pos="511175" algn="l"/>
              </a:tabLst>
            </a:pPr>
            <a:r>
              <a:rPr lang="en-US" sz="3200" dirty="0"/>
              <a:t>	= </a:t>
            </a:r>
            <a:r>
              <a:rPr lang="en-US" sz="3200" dirty="0" smtClean="0"/>
              <a:t>0.7(0.60) </a:t>
            </a:r>
            <a:r>
              <a:rPr lang="en-US" sz="3200" dirty="0"/>
              <a:t>+ </a:t>
            </a:r>
            <a:r>
              <a:rPr lang="en-US" sz="3200" dirty="0" smtClean="0"/>
              <a:t>0.3(1.30)</a:t>
            </a:r>
            <a:endParaRPr lang="en-US" sz="3200" dirty="0"/>
          </a:p>
          <a:p>
            <a:pPr>
              <a:tabLst>
                <a:tab pos="511175" algn="l"/>
              </a:tabLst>
            </a:pPr>
            <a:r>
              <a:rPr lang="en-US" sz="3200" dirty="0"/>
              <a:t>	= </a:t>
            </a:r>
            <a:r>
              <a:rPr lang="en-US" sz="3200" dirty="0" smtClean="0"/>
              <a:t>0.81.</a:t>
            </a:r>
            <a:endParaRPr lang="en-US" sz="3200" dirty="0"/>
          </a:p>
        </p:txBody>
      </p:sp>
    </p:spTree>
    <p:extLst>
      <p:ext uri="{BB962C8B-B14F-4D97-AF65-F5344CB8AC3E}">
        <p14:creationId xmlns:p14="http://schemas.microsoft.com/office/powerpoint/2010/main" val="2310747069"/>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noFill/>
        </p:spPr>
        <p:txBody>
          <a:bodyPr/>
          <a:lstStyle/>
          <a:p>
            <a:pPr>
              <a:defRPr/>
            </a:pPr>
            <a:fld id="{85D14CD9-CB94-44F9-BDA4-565A93BD09B1}" type="slidenum">
              <a:rPr lang="en-US">
                <a:latin typeface="+mn-lt"/>
              </a:rPr>
              <a:pPr>
                <a:defRPr/>
              </a:pPr>
              <a:t>59</a:t>
            </a:fld>
            <a:endParaRPr lang="en-US" dirty="0">
              <a:latin typeface="+mn-lt"/>
            </a:endParaRPr>
          </a:p>
        </p:txBody>
      </p:sp>
      <p:sp>
        <p:nvSpPr>
          <p:cNvPr id="52227" name="Rectangle 3"/>
          <p:cNvSpPr>
            <a:spLocks noGrp="1" noChangeArrowheads="1"/>
          </p:cNvSpPr>
          <p:nvPr>
            <p:ph type="title" idx="4294967295"/>
          </p:nvPr>
        </p:nvSpPr>
        <p:spPr/>
        <p:txBody>
          <a:bodyPr/>
          <a:lstStyle/>
          <a:p>
            <a:r>
              <a:rPr lang="en-US" dirty="0" smtClean="0"/>
              <a:t>What is the Required </a:t>
            </a:r>
            <a:r>
              <a:rPr lang="en-US" dirty="0"/>
              <a:t>Return on the </a:t>
            </a:r>
            <a:r>
              <a:rPr lang="en-US" dirty="0" smtClean="0"/>
              <a:t>Portfolio</a:t>
            </a:r>
            <a:r>
              <a:rPr lang="en-US" dirty="0"/>
              <a:t>?</a:t>
            </a:r>
          </a:p>
        </p:txBody>
      </p:sp>
      <mc:AlternateContent xmlns:mc="http://schemas.openxmlformats.org/markup-compatibility/2006" xmlns:a14="http://schemas.microsoft.com/office/drawing/2010/main">
        <mc:Choice Requires="a14">
          <p:sp>
            <p:nvSpPr>
              <p:cNvPr id="52228" name="Rectangle 7"/>
              <p:cNvSpPr>
                <a:spLocks noChangeArrowheads="1"/>
              </p:cNvSpPr>
              <p:nvPr/>
            </p:nvSpPr>
            <p:spPr bwMode="auto">
              <a:xfrm>
                <a:off x="1360488" y="2133600"/>
                <a:ext cx="7097712" cy="3536866"/>
              </a:xfrm>
              <a:prstGeom prst="rect">
                <a:avLst/>
              </a:prstGeom>
              <a:noFill/>
              <a:ln w="12700">
                <a:noFill/>
                <a:miter lim="800000"/>
                <a:headEnd/>
                <a:tailEnd/>
              </a:ln>
            </p:spPr>
            <p:txBody>
              <a:bodyPr lIns="90488" tIns="44450" rIns="90488" bIns="44450">
                <a:spAutoFit/>
              </a:bodyPr>
              <a:lstStyle/>
              <a:p>
                <a:pPr>
                  <a:tabLst>
                    <a:tab pos="571500" algn="l"/>
                    <a:tab pos="2519363" algn="dec"/>
                    <a:tab pos="4064000" algn="dec"/>
                    <a:tab pos="5481638" algn="dec"/>
                    <a:tab pos="6921500" algn="dec"/>
                  </a:tabLst>
                </a:pPr>
                <a:r>
                  <a:rPr lang="en-US" sz="3200" dirty="0" smtClean="0"/>
                  <a:t>(1) Use </a:t>
                </a:r>
                <a:r>
                  <a:rPr lang="en-US" sz="3200" dirty="0"/>
                  <a:t>SML:</a:t>
                </a:r>
              </a:p>
              <a:p>
                <a:pPr>
                  <a:tabLst>
                    <a:tab pos="571500" algn="l"/>
                    <a:tab pos="2519363" algn="dec"/>
                    <a:tab pos="4064000" algn="dec"/>
                    <a:tab pos="5481638" algn="dec"/>
                    <a:tab pos="6921500" algn="dec"/>
                  </a:tabLst>
                </a:pPr>
                <a:r>
                  <a:rPr lang="en-US" sz="3200" dirty="0" smtClean="0"/>
                  <a:t>  r</a:t>
                </a:r>
                <a:r>
                  <a:rPr lang="en-US" sz="3200" baseline="-25000" dirty="0" smtClean="0"/>
                  <a:t>p</a:t>
                </a:r>
                <a:r>
                  <a:rPr lang="en-US" sz="3200" baseline="-25000" dirty="0"/>
                  <a:t>	</a:t>
                </a:r>
                <a:r>
                  <a:rPr lang="en-US" sz="3200" dirty="0"/>
                  <a:t>= 	r</a:t>
                </a:r>
                <a:r>
                  <a:rPr lang="en-US" sz="3200" baseline="-25000" dirty="0"/>
                  <a:t>RF</a:t>
                </a:r>
                <a:r>
                  <a:rPr lang="en-US" sz="3200" dirty="0"/>
                  <a:t> + </a:t>
                </a:r>
                <a:r>
                  <a:rPr lang="en-US" sz="3200" dirty="0" smtClean="0"/>
                  <a:t>b</a:t>
                </a:r>
                <a:r>
                  <a:rPr lang="en-US" sz="3200" baseline="-25000" dirty="0" smtClean="0"/>
                  <a:t>p </a:t>
                </a:r>
                <a:r>
                  <a:rPr lang="en-US" sz="3200" dirty="0" smtClean="0"/>
                  <a:t>(</a:t>
                </a:r>
                <a:r>
                  <a:rPr lang="en-US" sz="3200" dirty="0"/>
                  <a:t>RP</a:t>
                </a:r>
                <a:r>
                  <a:rPr lang="en-US" sz="3200" baseline="-25000" dirty="0"/>
                  <a:t>M</a:t>
                </a:r>
                <a:r>
                  <a:rPr lang="en-US" sz="3200" dirty="0" smtClean="0"/>
                  <a:t>)</a:t>
                </a:r>
              </a:p>
              <a:p>
                <a:pPr>
                  <a:tabLst>
                    <a:tab pos="571500" algn="l"/>
                    <a:tab pos="2519363" algn="dec"/>
                    <a:tab pos="4064000" algn="dec"/>
                    <a:tab pos="5481638" algn="dec"/>
                    <a:tab pos="6921500" algn="dec"/>
                  </a:tabLst>
                </a:pPr>
                <a:r>
                  <a:rPr lang="en-US" sz="3200" dirty="0" smtClean="0"/>
                  <a:t>	= 4.0% </a:t>
                </a:r>
                <a:r>
                  <a:rPr lang="en-US" sz="3200" dirty="0"/>
                  <a:t>+ </a:t>
                </a:r>
                <a:r>
                  <a:rPr lang="en-US" sz="3200" dirty="0" smtClean="0"/>
                  <a:t>0.81%(5%) = </a:t>
                </a:r>
                <a:r>
                  <a:rPr lang="en-US" sz="3200" b="1" dirty="0" smtClean="0">
                    <a:solidFill>
                      <a:schemeClr val="tx2"/>
                    </a:solidFill>
                  </a:rPr>
                  <a:t>8.05%</a:t>
                </a:r>
                <a:r>
                  <a:rPr lang="en-US" sz="3200" dirty="0" smtClean="0"/>
                  <a:t>.</a:t>
                </a:r>
              </a:p>
              <a:p>
                <a:pPr>
                  <a:tabLst>
                    <a:tab pos="571500" algn="l"/>
                    <a:tab pos="2519363" algn="dec"/>
                    <a:tab pos="4064000" algn="dec"/>
                    <a:tab pos="5481638" algn="dec"/>
                    <a:tab pos="6921500" algn="dec"/>
                  </a:tabLst>
                </a:pPr>
                <a:endParaRPr lang="en-US" sz="3200" dirty="0" smtClean="0"/>
              </a:p>
              <a:p>
                <a:pPr>
                  <a:tabLst>
                    <a:tab pos="571500" algn="l"/>
                    <a:tab pos="2519363" algn="dec"/>
                    <a:tab pos="4064000" algn="dec"/>
                    <a:tab pos="5481638" algn="dec"/>
                    <a:tab pos="6921500" algn="dec"/>
                  </a:tabLst>
                </a:pPr>
                <a:r>
                  <a:rPr lang="en-US" sz="3200" dirty="0" smtClean="0"/>
                  <a:t>(2)Use fact that r</a:t>
                </a:r>
                <a:r>
                  <a:rPr lang="en-US" sz="3200" baseline="-25000" dirty="0" smtClean="0"/>
                  <a:t>p</a:t>
                </a:r>
                <a:r>
                  <a:rPr lang="en-US" sz="3200" dirty="0"/>
                  <a:t>	</a:t>
                </a:r>
                <a:r>
                  <a:rPr lang="en-US" sz="3200" dirty="0" smtClean="0"/>
                  <a:t>= </a:t>
                </a:r>
                <a14:m>
                  <m:oMath xmlns:m="http://schemas.openxmlformats.org/officeDocument/2006/math">
                    <m:nary>
                      <m:naryPr>
                        <m:chr m:val="∑"/>
                        <m:ctrlPr>
                          <a:rPr lang="en-US" sz="3200" b="1" i="1">
                            <a:latin typeface="Cambria Math" panose="02040503050406030204" pitchFamily="18" charset="0"/>
                            <a:ea typeface="Cambria Math"/>
                          </a:rPr>
                        </m:ctrlPr>
                      </m:naryPr>
                      <m:sub>
                        <m:r>
                          <m:rPr>
                            <m:brk m:alnAt="23"/>
                          </m:rPr>
                          <a:rPr lang="en-US" sz="3200" b="1">
                            <a:latin typeface="Cambria Math"/>
                          </a:rPr>
                          <m:t>𝐢</m:t>
                        </m:r>
                        <m:r>
                          <a:rPr lang="en-US" sz="3200" b="1">
                            <a:latin typeface="Cambria Math"/>
                          </a:rPr>
                          <m:t>=</m:t>
                        </m:r>
                        <m:r>
                          <a:rPr lang="en-US" sz="3200" b="1">
                            <a:latin typeface="Cambria Math"/>
                          </a:rPr>
                          <m:t>𝟏</m:t>
                        </m:r>
                      </m:sub>
                      <m:sup>
                        <m:r>
                          <a:rPr lang="en-US" sz="3200" b="1">
                            <a:latin typeface="Cambria Math"/>
                          </a:rPr>
                          <m:t>𝐧</m:t>
                        </m:r>
                      </m:sup>
                      <m:e>
                        <m:r>
                          <a:rPr lang="en-US" sz="3200" b="1">
                            <a:latin typeface="Cambria Math"/>
                          </a:rPr>
                          <m:t> </m:t>
                        </m:r>
                      </m:e>
                    </m:nary>
                    <m:sSub>
                      <m:sSubPr>
                        <m:ctrlPr>
                          <a:rPr lang="en-US" sz="3200" b="1" i="1">
                            <a:latin typeface="Cambria Math" panose="02040503050406030204" pitchFamily="18" charset="0"/>
                          </a:rPr>
                        </m:ctrlPr>
                      </m:sSubPr>
                      <m:e>
                        <m:r>
                          <a:rPr lang="en-US" sz="3200" b="1">
                            <a:latin typeface="Cambria Math"/>
                          </a:rPr>
                          <m:t>𝐰</m:t>
                        </m:r>
                      </m:e>
                      <m:sub>
                        <m:r>
                          <a:rPr lang="en-US" sz="3200" b="1">
                            <a:latin typeface="Cambria Math"/>
                          </a:rPr>
                          <m:t>𝐢</m:t>
                        </m:r>
                      </m:sub>
                    </m:sSub>
                    <m:sSub>
                      <m:sSubPr>
                        <m:ctrlPr>
                          <a:rPr lang="en-US" sz="3200" b="1" i="1">
                            <a:latin typeface="Cambria Math" panose="02040503050406030204" pitchFamily="18" charset="0"/>
                          </a:rPr>
                        </m:ctrlPr>
                      </m:sSubPr>
                      <m:e>
                        <m:r>
                          <a:rPr lang="en-US" sz="3200" b="1" i="0" smtClean="0">
                            <a:latin typeface="Cambria Math"/>
                          </a:rPr>
                          <m:t>𝐫</m:t>
                        </m:r>
                      </m:e>
                      <m:sub>
                        <m:r>
                          <a:rPr lang="en-US" sz="3200" b="1">
                            <a:latin typeface="Cambria Math"/>
                          </a:rPr>
                          <m:t>𝐢</m:t>
                        </m:r>
                      </m:sub>
                    </m:sSub>
                  </m:oMath>
                </a14:m>
                <a:r>
                  <a:rPr lang="en-US" sz="3200" dirty="0" smtClean="0"/>
                  <a:t> </a:t>
                </a:r>
              </a:p>
              <a:p>
                <a:pPr>
                  <a:tabLst>
                    <a:tab pos="571500" algn="l"/>
                    <a:tab pos="2519363" algn="dec"/>
                    <a:tab pos="4064000" algn="dec"/>
                    <a:tab pos="5481638" algn="dec"/>
                    <a:tab pos="6921500" algn="dec"/>
                  </a:tabLst>
                </a:pPr>
                <a:r>
                  <a:rPr lang="en-US" sz="3200" dirty="0" smtClean="0"/>
                  <a:t>  	r</a:t>
                </a:r>
                <a:r>
                  <a:rPr lang="en-US" sz="3200" baseline="-25000" dirty="0" smtClean="0"/>
                  <a:t>p</a:t>
                </a:r>
                <a:r>
                  <a:rPr lang="en-US" sz="3200" dirty="0" smtClean="0"/>
                  <a:t>= 0.7(7.0%) </a:t>
                </a:r>
                <a:r>
                  <a:rPr lang="en-US" sz="3200" dirty="0"/>
                  <a:t>+ </a:t>
                </a:r>
                <a:r>
                  <a:rPr lang="en-US" sz="3200" dirty="0" smtClean="0"/>
                  <a:t>0.3(10.5%)</a:t>
                </a:r>
              </a:p>
              <a:p>
                <a:pPr>
                  <a:tabLst>
                    <a:tab pos="571500" algn="l"/>
                    <a:tab pos="2519363" algn="dec"/>
                    <a:tab pos="4064000" algn="dec"/>
                    <a:tab pos="5481638" algn="dec"/>
                    <a:tab pos="6921500" algn="dec"/>
                  </a:tabLst>
                </a:pPr>
                <a:r>
                  <a:rPr lang="en-US" sz="3200" dirty="0"/>
                  <a:t>	 </a:t>
                </a:r>
                <a:r>
                  <a:rPr lang="en-US" sz="3200" dirty="0" smtClean="0"/>
                  <a:t> = </a:t>
                </a:r>
                <a:r>
                  <a:rPr lang="en-US" sz="3200" b="1" dirty="0">
                    <a:solidFill>
                      <a:schemeClr val="tx2"/>
                    </a:solidFill>
                  </a:rPr>
                  <a:t>8.05</a:t>
                </a:r>
                <a:r>
                  <a:rPr lang="en-US" sz="3200" b="1" dirty="0" smtClean="0">
                    <a:solidFill>
                      <a:schemeClr val="tx2"/>
                    </a:solidFill>
                  </a:rPr>
                  <a:t>%</a:t>
                </a:r>
                <a:r>
                  <a:rPr lang="en-US" sz="3200" dirty="0" smtClean="0"/>
                  <a:t>.</a:t>
                </a:r>
              </a:p>
            </p:txBody>
          </p:sp>
        </mc:Choice>
        <mc:Fallback xmlns="">
          <p:sp>
            <p:nvSpPr>
              <p:cNvPr id="52228" name="Rectangle 7"/>
              <p:cNvSpPr>
                <a:spLocks noRot="1" noChangeAspect="1" noMove="1" noResize="1" noEditPoints="1" noAdjustHandles="1" noChangeArrowheads="1" noChangeShapeType="1" noTextEdit="1"/>
              </p:cNvSpPr>
              <p:nvPr/>
            </p:nvSpPr>
            <p:spPr bwMode="auto">
              <a:xfrm>
                <a:off x="1360488" y="2133600"/>
                <a:ext cx="7097712" cy="3536866"/>
              </a:xfrm>
              <a:prstGeom prst="rect">
                <a:avLst/>
              </a:prstGeom>
              <a:blipFill rotWithShape="1">
                <a:blip r:embed="rId3" cstate="print"/>
                <a:stretch>
                  <a:fillRect l="-2146" t="-2241" b="-4828"/>
                </a:stretch>
              </a:blipFill>
              <a:ln w="12700">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33884063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2"/>
          </p:nvPr>
        </p:nvSpPr>
        <p:spPr>
          <a:noFill/>
        </p:spPr>
        <p:txBody>
          <a:bodyPr/>
          <a:lstStyle/>
          <a:p>
            <a:pPr>
              <a:defRPr/>
            </a:pPr>
            <a:fld id="{4365ED65-08D4-4F52-961B-F3FF2C8F17FF}" type="slidenum">
              <a:rPr lang="en-US">
                <a:latin typeface="+mn-lt"/>
              </a:rPr>
              <a:pPr>
                <a:defRPr/>
              </a:pPr>
              <a:t>6</a:t>
            </a:fld>
            <a:endParaRPr lang="en-US" dirty="0">
              <a:latin typeface="+mn-lt"/>
            </a:endParaRPr>
          </a:p>
        </p:txBody>
      </p:sp>
      <p:sp>
        <p:nvSpPr>
          <p:cNvPr id="11267" name="Rectangle 16"/>
          <p:cNvSpPr>
            <a:spLocks noGrp="1" noChangeArrowheads="1"/>
          </p:cNvSpPr>
          <p:nvPr>
            <p:ph type="title"/>
          </p:nvPr>
        </p:nvSpPr>
        <p:spPr/>
        <p:txBody>
          <a:bodyPr/>
          <a:lstStyle/>
          <a:p>
            <a:r>
              <a:rPr lang="en-US" sz="3600" dirty="0"/>
              <a:t>An investment costs $1,000 and is sold after 1 year for $1,100.</a:t>
            </a:r>
          </a:p>
        </p:txBody>
      </p:sp>
      <p:sp>
        <p:nvSpPr>
          <p:cNvPr id="11268" name="Rectangle 6"/>
          <p:cNvSpPr>
            <a:spLocks noChangeArrowheads="1"/>
          </p:cNvSpPr>
          <p:nvPr/>
        </p:nvSpPr>
        <p:spPr bwMode="auto">
          <a:xfrm>
            <a:off x="1203325" y="2270125"/>
            <a:ext cx="184150" cy="457200"/>
          </a:xfrm>
          <a:prstGeom prst="rect">
            <a:avLst/>
          </a:prstGeom>
          <a:noFill/>
          <a:ln w="12700">
            <a:noFill/>
            <a:miter lim="800000"/>
            <a:headEnd/>
            <a:tailEnd/>
          </a:ln>
        </p:spPr>
        <p:txBody>
          <a:bodyPr wrap="none" anchor="ctr"/>
          <a:lstStyle/>
          <a:p>
            <a:endParaRPr lang="en-US" dirty="0">
              <a:latin typeface="Arial" charset="0"/>
            </a:endParaRPr>
          </a:p>
        </p:txBody>
      </p:sp>
      <p:sp>
        <p:nvSpPr>
          <p:cNvPr id="11269" name="Rectangle 7"/>
          <p:cNvSpPr>
            <a:spLocks noChangeArrowheads="1"/>
          </p:cNvSpPr>
          <p:nvPr/>
        </p:nvSpPr>
        <p:spPr bwMode="auto">
          <a:xfrm>
            <a:off x="1403350" y="2965450"/>
            <a:ext cx="6718300" cy="3503613"/>
          </a:xfrm>
          <a:prstGeom prst="rect">
            <a:avLst/>
          </a:prstGeom>
          <a:noFill/>
          <a:ln w="12700">
            <a:noFill/>
            <a:miter lim="800000"/>
            <a:headEnd/>
            <a:tailEnd/>
          </a:ln>
        </p:spPr>
        <p:txBody>
          <a:bodyPr wrap="none" anchor="ctr"/>
          <a:lstStyle/>
          <a:p>
            <a:endParaRPr lang="en-US" dirty="0">
              <a:latin typeface="Arial" charset="0"/>
            </a:endParaRPr>
          </a:p>
        </p:txBody>
      </p:sp>
      <p:sp>
        <p:nvSpPr>
          <p:cNvPr id="11270" name="Rectangle 8"/>
          <p:cNvSpPr>
            <a:spLocks noChangeArrowheads="1"/>
          </p:cNvSpPr>
          <p:nvPr/>
        </p:nvSpPr>
        <p:spPr bwMode="auto">
          <a:xfrm>
            <a:off x="823913" y="2692400"/>
            <a:ext cx="3900487" cy="536575"/>
          </a:xfrm>
          <a:prstGeom prst="rect">
            <a:avLst/>
          </a:prstGeom>
          <a:noFill/>
          <a:ln w="12700">
            <a:noFill/>
            <a:miter lim="800000"/>
            <a:headEnd/>
            <a:tailEnd/>
          </a:ln>
        </p:spPr>
        <p:txBody>
          <a:bodyPr lIns="90488" tIns="44450" rIns="90488" bIns="44450"/>
          <a:lstStyle/>
          <a:p>
            <a:pPr marL="342900" indent="-342900">
              <a:lnSpc>
                <a:spcPct val="90000"/>
              </a:lnSpc>
              <a:spcBef>
                <a:spcPct val="30000"/>
              </a:spcBef>
              <a:buClr>
                <a:schemeClr val="tx1"/>
              </a:buClr>
              <a:buFont typeface="Wingdings" pitchFamily="2" charset="2"/>
              <a:buNone/>
            </a:pPr>
            <a:r>
              <a:rPr lang="en-US" sz="3200" dirty="0"/>
              <a:t>Dollar return:</a:t>
            </a:r>
          </a:p>
        </p:txBody>
      </p:sp>
      <p:sp>
        <p:nvSpPr>
          <p:cNvPr id="11271" name="Rectangle 9"/>
          <p:cNvSpPr>
            <a:spLocks noChangeArrowheads="1"/>
          </p:cNvSpPr>
          <p:nvPr/>
        </p:nvSpPr>
        <p:spPr bwMode="auto">
          <a:xfrm>
            <a:off x="823913" y="4673600"/>
            <a:ext cx="6110287" cy="536575"/>
          </a:xfrm>
          <a:prstGeom prst="rect">
            <a:avLst/>
          </a:prstGeom>
          <a:noFill/>
          <a:ln w="12700">
            <a:noFill/>
            <a:miter lim="800000"/>
            <a:headEnd/>
            <a:tailEnd/>
          </a:ln>
        </p:spPr>
        <p:txBody>
          <a:bodyPr lIns="90488" tIns="44450" rIns="90488" bIns="44450"/>
          <a:lstStyle/>
          <a:p>
            <a:pPr marL="342900" indent="-342900">
              <a:lnSpc>
                <a:spcPct val="90000"/>
              </a:lnSpc>
              <a:spcBef>
                <a:spcPct val="30000"/>
              </a:spcBef>
              <a:buClr>
                <a:schemeClr val="tx1"/>
              </a:buClr>
              <a:buFont typeface="Wingdings" pitchFamily="2" charset="2"/>
              <a:buNone/>
            </a:pPr>
            <a:r>
              <a:rPr lang="en-US" sz="3200" dirty="0"/>
              <a:t>Percentage return:</a:t>
            </a:r>
          </a:p>
        </p:txBody>
      </p:sp>
      <p:sp>
        <p:nvSpPr>
          <p:cNvPr id="11272" name="Rectangle 10"/>
          <p:cNvSpPr>
            <a:spLocks noChangeArrowheads="1"/>
          </p:cNvSpPr>
          <p:nvPr/>
        </p:nvSpPr>
        <p:spPr bwMode="auto">
          <a:xfrm>
            <a:off x="1693863" y="3336925"/>
            <a:ext cx="7151687" cy="1063625"/>
          </a:xfrm>
          <a:prstGeom prst="rect">
            <a:avLst/>
          </a:prstGeom>
          <a:noFill/>
          <a:ln w="12700">
            <a:noFill/>
            <a:miter lim="800000"/>
            <a:headEnd/>
            <a:tailEnd/>
          </a:ln>
        </p:spPr>
        <p:txBody>
          <a:bodyPr lIns="90488" tIns="44450" rIns="90488" bIns="44450">
            <a:spAutoFit/>
          </a:bodyPr>
          <a:lstStyle/>
          <a:p>
            <a:r>
              <a:rPr lang="en-US" sz="3200" dirty="0"/>
              <a:t>$ Received  -  $ Invested</a:t>
            </a:r>
          </a:p>
          <a:p>
            <a:r>
              <a:rPr lang="en-US" sz="3200" dirty="0"/>
              <a:t>    $1,100      -   $1,000      </a:t>
            </a:r>
            <a:r>
              <a:rPr lang="en-US" sz="3200" dirty="0" smtClean="0"/>
              <a:t> = </a:t>
            </a:r>
            <a:r>
              <a:rPr lang="en-US" sz="3200" dirty="0"/>
              <a:t>$100.</a:t>
            </a:r>
          </a:p>
        </p:txBody>
      </p:sp>
      <p:sp>
        <p:nvSpPr>
          <p:cNvPr id="11273" name="Rectangle 11"/>
          <p:cNvSpPr>
            <a:spLocks noChangeArrowheads="1"/>
          </p:cNvSpPr>
          <p:nvPr/>
        </p:nvSpPr>
        <p:spPr bwMode="auto">
          <a:xfrm>
            <a:off x="1706563" y="5184775"/>
            <a:ext cx="7151687" cy="1063625"/>
          </a:xfrm>
          <a:prstGeom prst="rect">
            <a:avLst/>
          </a:prstGeom>
          <a:noFill/>
          <a:ln w="12700">
            <a:noFill/>
            <a:miter lim="800000"/>
            <a:headEnd/>
            <a:tailEnd/>
          </a:ln>
        </p:spPr>
        <p:txBody>
          <a:bodyPr lIns="90488" tIns="44450" rIns="90488" bIns="44450">
            <a:spAutoFit/>
          </a:bodyPr>
          <a:lstStyle/>
          <a:p>
            <a:r>
              <a:rPr lang="en-US" sz="3200" dirty="0"/>
              <a:t>$ Return/$ Invested</a:t>
            </a:r>
          </a:p>
          <a:p>
            <a:r>
              <a:rPr lang="en-US" sz="3200" dirty="0"/>
              <a:t>      $100/$1,000       </a:t>
            </a:r>
            <a:r>
              <a:rPr lang="en-US" sz="3200" dirty="0" smtClean="0"/>
              <a:t> = 0.10 = 10%.</a:t>
            </a:r>
            <a:endParaRPr lang="en-US" sz="3200"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Portfolio Performance Evaluation Relative to SML</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5668946"/>
              </p:ext>
            </p:extLst>
          </p:nvPr>
        </p:nvGraphicFramePr>
        <p:xfrm>
          <a:off x="990600" y="2017713"/>
          <a:ext cx="6400800" cy="2966720"/>
        </p:xfrm>
        <a:graphic>
          <a:graphicData uri="http://schemas.openxmlformats.org/drawingml/2006/table">
            <a:tbl>
              <a:tblPr firstRow="1" bandRow="1">
                <a:tableStyleId>{21E4AEA4-8DFA-4A89-87EB-49C32662AFE0}</a:tableStyleId>
              </a:tblPr>
              <a:tblGrid>
                <a:gridCol w="3352800"/>
                <a:gridCol w="1388533"/>
                <a:gridCol w="1659467"/>
              </a:tblGrid>
              <a:tr h="370840">
                <a:tc>
                  <a:txBody>
                    <a:bodyPr/>
                    <a:lstStyle/>
                    <a:p>
                      <a:pPr algn="r" fontAlgn="ctr"/>
                      <a:endParaRPr lang="en-US" sz="2000" b="0" i="0" u="none" strike="noStrike" dirty="0">
                        <a:effectLst/>
                        <a:latin typeface="+mj-lt"/>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2">
                  <a:txBody>
                    <a:bodyPr/>
                    <a:lstStyle/>
                    <a:p>
                      <a:pPr algn="ctr" fontAlgn="ctr"/>
                      <a:r>
                        <a:rPr lang="en-US" sz="2000" u="none" strike="noStrike" dirty="0">
                          <a:effectLst/>
                        </a:rPr>
                        <a:t>Portfolio Manager</a:t>
                      </a:r>
                      <a:endParaRPr lang="en-US" sz="2000" b="0" i="0" u="none" strike="noStrike" dirty="0">
                        <a:effectLst/>
                        <a:latin typeface="+mj-lt"/>
                      </a:endParaRP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pPr algn="ctr" fontAlgn="ctr"/>
                      <a:endParaRPr lang="en-US" sz="2000" b="0" i="0" u="none" strike="noStrike" dirty="0">
                        <a:effectLst/>
                        <a:latin typeface="+mj-lt"/>
                      </a:endParaRPr>
                    </a:p>
                  </a:txBody>
                  <a:tcPr marL="9525" marR="9525" marT="9525" marB="0" anchor="ctr"/>
                </a:tc>
              </a:tr>
              <a:tr h="370840">
                <a:tc>
                  <a:txBody>
                    <a:bodyPr/>
                    <a:lstStyle/>
                    <a:p>
                      <a:pPr algn="r" fontAlgn="ctr"/>
                      <a:endParaRPr lang="en-US" sz="2000" b="0" i="0" u="none" strike="noStrike" dirty="0">
                        <a:effectLst/>
                        <a:latin typeface="+mj-lt"/>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ctr"/>
                      <a:r>
                        <a:rPr lang="en-US" sz="2000" u="none" strike="noStrike" dirty="0">
                          <a:effectLst/>
                        </a:rPr>
                        <a:t>JJ</a:t>
                      </a:r>
                      <a:endParaRPr lang="en-US" sz="2000" b="0" i="0" u="none" strike="noStrike" dirty="0">
                        <a:effectLst/>
                        <a:latin typeface="+mj-lt"/>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2000" u="none" strike="noStrike" dirty="0">
                          <a:effectLst/>
                        </a:rPr>
                        <a:t>CC</a:t>
                      </a:r>
                      <a:endParaRPr lang="en-US" sz="2000" b="0" i="0" u="none" strike="noStrike" dirty="0">
                        <a:effectLst/>
                        <a:latin typeface="+mj-lt"/>
                      </a:endParaRPr>
                    </a:p>
                  </a:txBody>
                  <a:tcPr marL="9525" marR="9525"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370840">
                <a:tc>
                  <a:txBody>
                    <a:bodyPr/>
                    <a:lstStyle/>
                    <a:p>
                      <a:pPr algn="l" fontAlgn="ctr"/>
                      <a:r>
                        <a:rPr lang="en-US" sz="2000" u="none" strike="noStrike" dirty="0">
                          <a:effectLst/>
                        </a:rPr>
                        <a:t>Portfolio </a:t>
                      </a:r>
                      <a:r>
                        <a:rPr lang="en-US" sz="2000" u="none" strike="noStrike" dirty="0" smtClean="0">
                          <a:effectLst/>
                        </a:rPr>
                        <a:t>beta</a:t>
                      </a:r>
                      <a:endParaRPr lang="en-US" sz="2000" b="0" i="0" u="none" strike="noStrike" dirty="0">
                        <a:effectLst/>
                        <a:latin typeface="+mn-lt"/>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ctr"/>
                      <a:r>
                        <a:rPr lang="en-US" sz="2000" u="none" strike="noStrike" dirty="0">
                          <a:effectLst/>
                        </a:rPr>
                        <a:t>0.7</a:t>
                      </a:r>
                      <a:endParaRPr lang="en-US" sz="2000" b="0" i="0" u="none" strike="noStrike" dirty="0">
                        <a:effectLst/>
                        <a:latin typeface="+mn-lt"/>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2000" u="none" strike="noStrike" dirty="0">
                          <a:effectLst/>
                        </a:rPr>
                        <a:t>1.4</a:t>
                      </a:r>
                      <a:endParaRPr lang="en-US" sz="2000" b="0" i="0" u="none" strike="noStrike" dirty="0">
                        <a:effectLst/>
                        <a:latin typeface="+mn-lt"/>
                      </a:endParaRP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pPr algn="l" fontAlgn="ctr"/>
                      <a:r>
                        <a:rPr lang="en-US" sz="2000" u="none" strike="noStrike" dirty="0">
                          <a:effectLst/>
                        </a:rPr>
                        <a:t>Risk-free </a:t>
                      </a:r>
                      <a:r>
                        <a:rPr lang="en-US" sz="2000" u="none" strike="noStrike" dirty="0" smtClean="0">
                          <a:effectLst/>
                        </a:rPr>
                        <a:t>rate</a:t>
                      </a:r>
                      <a:endParaRPr lang="en-US" sz="2000" b="0" i="0" u="none" strike="noStrike" dirty="0">
                        <a:effectLst/>
                        <a:latin typeface="+mn-lt"/>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ctr"/>
                      <a:r>
                        <a:rPr lang="en-US" sz="2000" u="none" strike="noStrike" dirty="0" smtClean="0">
                          <a:effectLst/>
                        </a:rPr>
                        <a:t>4%</a:t>
                      </a:r>
                      <a:endParaRPr lang="en-US" sz="2000" b="0" i="0" u="none" strike="noStrike" dirty="0">
                        <a:effectLst/>
                        <a:latin typeface="+mn-lt"/>
                      </a:endParaRPr>
                    </a:p>
                  </a:txBody>
                  <a:tcPr marL="9525" marR="9525" marT="9525" marB="0" anchor="ctr"/>
                </a:tc>
                <a:tc>
                  <a:txBody>
                    <a:bodyPr/>
                    <a:lstStyle/>
                    <a:p>
                      <a:pPr algn="ctr" fontAlgn="ctr"/>
                      <a:r>
                        <a:rPr lang="en-US" sz="2000" u="none" strike="noStrike" dirty="0">
                          <a:effectLst/>
                        </a:rPr>
                        <a:t>4%</a:t>
                      </a:r>
                      <a:endParaRPr lang="en-US" sz="2000" b="0" i="0" u="none" strike="noStrike" dirty="0">
                        <a:effectLst/>
                        <a:latin typeface="+mn-lt"/>
                      </a:endParaRPr>
                    </a:p>
                  </a:txBody>
                  <a:tcPr marL="9525" marR="9525" marT="9525" marB="0" anchor="ctr">
                    <a:lnR w="12700" cap="flat" cmpd="sng" algn="ctr">
                      <a:solidFill>
                        <a:schemeClr val="tx1"/>
                      </a:solidFill>
                      <a:prstDash val="solid"/>
                      <a:round/>
                      <a:headEnd type="none" w="med" len="med"/>
                      <a:tailEnd type="none" w="med" len="med"/>
                    </a:lnR>
                  </a:tcPr>
                </a:tc>
              </a:tr>
              <a:tr h="370840">
                <a:tc>
                  <a:txBody>
                    <a:bodyPr/>
                    <a:lstStyle/>
                    <a:p>
                      <a:pPr algn="l" fontAlgn="ctr"/>
                      <a:r>
                        <a:rPr lang="en-US" sz="2000" u="none" strike="noStrike" dirty="0">
                          <a:effectLst/>
                        </a:rPr>
                        <a:t>Market risk </a:t>
                      </a:r>
                      <a:r>
                        <a:rPr lang="en-US" sz="2000" u="none" strike="noStrike" dirty="0" smtClean="0">
                          <a:effectLst/>
                        </a:rPr>
                        <a:t>premium</a:t>
                      </a:r>
                      <a:endParaRPr lang="en-US" sz="2000" b="0" i="0" u="none" strike="noStrike" dirty="0">
                        <a:effectLst/>
                        <a:latin typeface="+mn-lt"/>
                      </a:endParaRPr>
                    </a:p>
                  </a:txBody>
                  <a:tcPr marL="9525" marR="9525"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ctr"/>
                      <a:r>
                        <a:rPr lang="en-US" sz="2000" u="none" strike="noStrike" dirty="0" smtClean="0">
                          <a:effectLst/>
                        </a:rPr>
                        <a:t>5%</a:t>
                      </a:r>
                      <a:endParaRPr lang="en-US" sz="2000" b="0" i="0" u="none" strike="noStrike" dirty="0">
                        <a:effectLst/>
                        <a:latin typeface="+mn-lt"/>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2000" u="none" strike="noStrike" dirty="0">
                          <a:effectLst/>
                        </a:rPr>
                        <a:t>5%</a:t>
                      </a:r>
                      <a:endParaRPr lang="en-US" sz="2000" b="0" i="0" u="none" strike="noStrike" dirty="0">
                        <a:effectLst/>
                        <a:latin typeface="+mn-lt"/>
                      </a:endParaRPr>
                    </a:p>
                  </a:txBody>
                  <a:tcPr marL="9525" marR="9525"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370840">
                <a:tc>
                  <a:txBody>
                    <a:bodyPr/>
                    <a:lstStyle/>
                    <a:p>
                      <a:pPr algn="r" fontAlgn="ctr"/>
                      <a:r>
                        <a:rPr lang="en-US" sz="2000" u="none" strike="noStrike" dirty="0">
                          <a:effectLst/>
                        </a:rPr>
                        <a:t>Portfolio required </a:t>
                      </a:r>
                      <a:r>
                        <a:rPr lang="en-US" sz="2000" u="none" strike="noStrike" dirty="0" smtClean="0">
                          <a:effectLst/>
                        </a:rPr>
                        <a:t>return</a:t>
                      </a:r>
                      <a:endParaRPr lang="en-US" sz="2000" b="0" i="0" u="none" strike="noStrike" dirty="0">
                        <a:effectLst/>
                        <a:latin typeface="+mn-lt"/>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ctr"/>
                      <a:r>
                        <a:rPr lang="en-US" sz="2000" u="none" strike="noStrike" dirty="0" smtClean="0">
                          <a:effectLst/>
                        </a:rPr>
                        <a:t>7.5%</a:t>
                      </a:r>
                      <a:endParaRPr lang="en-US" sz="2000" b="0" i="0" u="none" strike="noStrike" dirty="0">
                        <a:effectLst/>
                        <a:latin typeface="+mn-lt"/>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2000" u="none" strike="noStrike" dirty="0" smtClean="0">
                          <a:effectLst/>
                        </a:rPr>
                        <a:t>11.0%</a:t>
                      </a:r>
                      <a:endParaRPr lang="en-US" sz="2000" b="0" i="0" u="none" strike="noStrike" dirty="0">
                        <a:effectLst/>
                        <a:latin typeface="+mn-lt"/>
                      </a:endParaRP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pPr algn="r" fontAlgn="ctr"/>
                      <a:r>
                        <a:rPr lang="en-US" sz="2000" u="none" strike="noStrike" dirty="0">
                          <a:effectLst/>
                        </a:rPr>
                        <a:t>Portfolio actual </a:t>
                      </a:r>
                      <a:r>
                        <a:rPr lang="en-US" sz="2000" u="none" strike="noStrike" dirty="0" smtClean="0">
                          <a:effectLst/>
                        </a:rPr>
                        <a:t>return</a:t>
                      </a:r>
                      <a:endParaRPr lang="en-US" sz="2000" b="0" i="0" u="none" strike="noStrike" dirty="0">
                        <a:effectLst/>
                        <a:latin typeface="+mn-lt"/>
                      </a:endParaRPr>
                    </a:p>
                  </a:txBody>
                  <a:tcPr marL="9525" marR="9525"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ctr"/>
                      <a:r>
                        <a:rPr lang="en-US" sz="2000" u="none" strike="noStrike" dirty="0" smtClean="0">
                          <a:effectLst/>
                        </a:rPr>
                        <a:t>8.5%</a:t>
                      </a:r>
                      <a:endParaRPr lang="en-US" sz="2000" b="0" i="0" u="none" strike="noStrike" dirty="0">
                        <a:effectLst/>
                        <a:latin typeface="+mn-lt"/>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2000" u="none" strike="noStrike" dirty="0" smtClean="0">
                          <a:effectLst/>
                        </a:rPr>
                        <a:t>9.5%</a:t>
                      </a:r>
                      <a:endParaRPr lang="en-US" sz="2000" b="0" i="0" u="none" strike="noStrike" dirty="0">
                        <a:effectLst/>
                        <a:latin typeface="+mn-lt"/>
                      </a:endParaRPr>
                    </a:p>
                  </a:txBody>
                  <a:tcPr marL="9525" marR="9525"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370840">
                <a:tc>
                  <a:txBody>
                    <a:bodyPr/>
                    <a:lstStyle/>
                    <a:p>
                      <a:pPr algn="l" fontAlgn="ctr"/>
                      <a:r>
                        <a:rPr lang="en-US" sz="2000" b="1" i="0" u="none" strike="noStrike" dirty="0" smtClean="0">
                          <a:solidFill>
                            <a:schemeClr val="tx2"/>
                          </a:solidFill>
                          <a:effectLst/>
                          <a:latin typeface="+mn-lt"/>
                        </a:rPr>
                        <a:t>Over/under</a:t>
                      </a:r>
                      <a:r>
                        <a:rPr lang="en-US" sz="2000" b="1" i="0" u="none" strike="noStrike" baseline="0" dirty="0" smtClean="0">
                          <a:solidFill>
                            <a:schemeClr val="tx2"/>
                          </a:solidFill>
                          <a:effectLst/>
                          <a:latin typeface="+mn-lt"/>
                        </a:rPr>
                        <a:t> </a:t>
                      </a:r>
                      <a:r>
                        <a:rPr lang="en-US" sz="2000" b="1" i="0" u="none" strike="noStrike" dirty="0" smtClean="0">
                          <a:solidFill>
                            <a:schemeClr val="tx2"/>
                          </a:solidFill>
                          <a:effectLst/>
                          <a:latin typeface="+mn-lt"/>
                        </a:rPr>
                        <a:t>performance</a:t>
                      </a:r>
                      <a:endParaRPr lang="en-US" sz="2000" b="1" i="0" u="none" strike="noStrike" dirty="0">
                        <a:solidFill>
                          <a:schemeClr val="tx2"/>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1" i="0" u="none" strike="noStrike" dirty="0" smtClean="0">
                          <a:solidFill>
                            <a:schemeClr val="tx2"/>
                          </a:solidFill>
                          <a:effectLst/>
                          <a:latin typeface="+mn-lt"/>
                        </a:rPr>
                        <a:t>+1.0%</a:t>
                      </a:r>
                      <a:endParaRPr lang="en-US" sz="2000" b="1" i="0" u="none" strike="noStrike" dirty="0">
                        <a:solidFill>
                          <a:schemeClr val="tx2"/>
                        </a:solidFill>
                        <a:effectLst/>
                        <a:latin typeface="+mn-lt"/>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1" i="0" u="none" strike="noStrike" dirty="0" smtClean="0">
                          <a:solidFill>
                            <a:schemeClr val="tx2"/>
                          </a:solidFill>
                          <a:effectLst/>
                          <a:latin typeface="+mn-lt"/>
                        </a:rPr>
                        <a:t>−1.5%</a:t>
                      </a:r>
                      <a:endParaRPr lang="en-US" sz="2000" b="1" i="0" u="none" strike="noStrike" dirty="0">
                        <a:solidFill>
                          <a:schemeClr val="tx2"/>
                        </a:solidFill>
                        <a:effectLst/>
                        <a:latin typeface="+mn-lt"/>
                      </a:endParaRP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Slide Number Placeholder 1"/>
          <p:cNvSpPr>
            <a:spLocks noGrp="1"/>
          </p:cNvSpPr>
          <p:nvPr>
            <p:ph type="sldNum" sz="quarter" idx="12"/>
          </p:nvPr>
        </p:nvSpPr>
        <p:spPr/>
        <p:txBody>
          <a:bodyPr/>
          <a:lstStyle/>
          <a:p>
            <a:fld id="{5BA2C55A-3125-4DB8-811E-220550D5AA3F}" type="slidenum">
              <a:rPr lang="en-US" smtClean="0"/>
              <a:pPr/>
              <a:t>60</a:t>
            </a:fld>
            <a:endParaRPr lang="en-US" dirty="0"/>
          </a:p>
        </p:txBody>
      </p:sp>
    </p:spTree>
    <p:extLst>
      <p:ext uri="{BB962C8B-B14F-4D97-AF65-F5344CB8AC3E}">
        <p14:creationId xmlns:p14="http://schemas.microsoft.com/office/powerpoint/2010/main" val="132444328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Relative to the SML</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61</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37039690"/>
              </p:ext>
            </p:extLst>
          </p:nvPr>
        </p:nvGraphicFramePr>
        <p:xfrm>
          <a:off x="1182688" y="2017713"/>
          <a:ext cx="6361112"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315149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64" name="Rectangle 119863"/>
          <p:cNvSpPr/>
          <p:nvPr/>
        </p:nvSpPr>
        <p:spPr bwMode="auto">
          <a:xfrm>
            <a:off x="0" y="0"/>
            <a:ext cx="9144000" cy="6858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ahoma" pitchFamily="34" charset="0"/>
            </a:endParaRPr>
          </a:p>
        </p:txBody>
      </p:sp>
      <p:sp>
        <p:nvSpPr>
          <p:cNvPr id="119811" name="Rectangle 3"/>
          <p:cNvSpPr>
            <a:spLocks noChangeArrowheads="1"/>
          </p:cNvSpPr>
          <p:nvPr/>
        </p:nvSpPr>
        <p:spPr bwMode="auto">
          <a:xfrm>
            <a:off x="1369910" y="4920464"/>
            <a:ext cx="2093912" cy="408623"/>
          </a:xfrm>
          <a:prstGeom prst="roundRect">
            <a:avLst/>
          </a:prstGeom>
          <a:solidFill>
            <a:schemeClr val="accent2">
              <a:lumMod val="40000"/>
              <a:lumOff val="60000"/>
            </a:schemeClr>
          </a:solidFill>
          <a:ln w="12700">
            <a:solidFill>
              <a:schemeClr val="tx1"/>
            </a:solidFill>
            <a:miter lim="800000"/>
            <a:headEnd/>
            <a:tailEnd/>
          </a:ln>
          <a:effectLst/>
        </p:spPr>
        <p:txBody>
          <a:bodyPr>
            <a:spAutoFit/>
          </a:bodyPr>
          <a:lstStyle/>
          <a:p>
            <a:pPr algn="ctr"/>
            <a:r>
              <a:rPr lang="en-US" dirty="0" smtClean="0"/>
              <a:t>Intrinsic </a:t>
            </a:r>
            <a:r>
              <a:rPr lang="en-US" dirty="0"/>
              <a:t>Value</a:t>
            </a:r>
          </a:p>
        </p:txBody>
      </p:sp>
      <p:sp>
        <p:nvSpPr>
          <p:cNvPr id="119812" name="Rectangle 4"/>
          <p:cNvSpPr>
            <a:spLocks noChangeArrowheads="1"/>
          </p:cNvSpPr>
          <p:nvPr/>
        </p:nvSpPr>
        <p:spPr bwMode="auto">
          <a:xfrm>
            <a:off x="457200" y="3548467"/>
            <a:ext cx="2313779" cy="715089"/>
          </a:xfrm>
          <a:prstGeom prst="roundRect">
            <a:avLst/>
          </a:prstGeom>
          <a:solidFill>
            <a:schemeClr val="accent2">
              <a:lumMod val="40000"/>
              <a:lumOff val="60000"/>
            </a:schemeClr>
          </a:solidFill>
          <a:ln w="12700">
            <a:solidFill>
              <a:schemeClr val="tx1"/>
            </a:solidFill>
            <a:miter lim="800000"/>
            <a:headEnd/>
            <a:tailEnd/>
          </a:ln>
          <a:effectLst/>
        </p:spPr>
        <p:txBody>
          <a:bodyPr wrap="square">
            <a:spAutoFit/>
          </a:bodyPr>
          <a:lstStyle/>
          <a:p>
            <a:pPr algn="ctr">
              <a:spcBef>
                <a:spcPct val="50000"/>
              </a:spcBef>
            </a:pPr>
            <a:r>
              <a:rPr lang="en-US" dirty="0" smtClean="0"/>
              <a:t>Unbiased Expected Future </a:t>
            </a:r>
            <a:r>
              <a:rPr lang="en-US" dirty="0"/>
              <a:t>Cash </a:t>
            </a:r>
            <a:r>
              <a:rPr lang="en-US" dirty="0" smtClean="0"/>
              <a:t>Flows</a:t>
            </a:r>
            <a:endParaRPr lang="en-US" dirty="0"/>
          </a:p>
        </p:txBody>
      </p:sp>
      <p:sp>
        <p:nvSpPr>
          <p:cNvPr id="119813" name="Rectangle 5"/>
          <p:cNvSpPr>
            <a:spLocks noChangeArrowheads="1"/>
          </p:cNvSpPr>
          <p:nvPr/>
        </p:nvSpPr>
        <p:spPr bwMode="auto">
          <a:xfrm>
            <a:off x="7164786" y="3548467"/>
            <a:ext cx="1519238" cy="715089"/>
          </a:xfrm>
          <a:prstGeom prst="roundRect">
            <a:avLst/>
          </a:prstGeom>
          <a:solidFill>
            <a:srgbClr val="CCFFFF"/>
          </a:solidFill>
          <a:ln w="12700">
            <a:solidFill>
              <a:schemeClr val="tx1"/>
            </a:solidFill>
            <a:miter lim="800000"/>
            <a:headEnd/>
            <a:tailEnd/>
          </a:ln>
          <a:effectLst/>
        </p:spPr>
        <p:txBody>
          <a:bodyPr>
            <a:spAutoFit/>
          </a:bodyPr>
          <a:lstStyle/>
          <a:p>
            <a:pPr algn="ctr">
              <a:spcBef>
                <a:spcPct val="50000"/>
              </a:spcBef>
            </a:pPr>
            <a:r>
              <a:rPr lang="en-US" dirty="0"/>
              <a:t>“</a:t>
            </a:r>
            <a:r>
              <a:rPr lang="en-US" dirty="0" smtClean="0"/>
              <a:t>Perceived” Risk</a:t>
            </a:r>
            <a:endParaRPr lang="en-US" dirty="0"/>
          </a:p>
        </p:txBody>
      </p:sp>
      <p:sp>
        <p:nvSpPr>
          <p:cNvPr id="119814" name="Rectangle 6"/>
          <p:cNvSpPr>
            <a:spLocks noChangeArrowheads="1"/>
          </p:cNvSpPr>
          <p:nvPr/>
        </p:nvSpPr>
        <p:spPr bwMode="auto">
          <a:xfrm>
            <a:off x="2971801" y="3548467"/>
            <a:ext cx="1239441" cy="715089"/>
          </a:xfrm>
          <a:prstGeom prst="roundRect">
            <a:avLst/>
          </a:prstGeom>
          <a:solidFill>
            <a:schemeClr val="accent2">
              <a:lumMod val="40000"/>
              <a:lumOff val="60000"/>
            </a:schemeClr>
          </a:solidFill>
          <a:ln w="12700">
            <a:solidFill>
              <a:schemeClr val="tx1"/>
            </a:solidFill>
            <a:miter lim="800000"/>
            <a:headEnd/>
            <a:tailEnd/>
          </a:ln>
          <a:effectLst/>
        </p:spPr>
        <p:txBody>
          <a:bodyPr wrap="square">
            <a:spAutoFit/>
          </a:bodyPr>
          <a:lstStyle/>
          <a:p>
            <a:pPr algn="ctr">
              <a:spcBef>
                <a:spcPct val="50000"/>
              </a:spcBef>
            </a:pPr>
            <a:r>
              <a:rPr lang="en-US" dirty="0" smtClean="0"/>
              <a:t>Unbiased Risk</a:t>
            </a:r>
            <a:endParaRPr lang="en-US" dirty="0"/>
          </a:p>
        </p:txBody>
      </p:sp>
      <p:sp>
        <p:nvSpPr>
          <p:cNvPr id="119815" name="Rectangle 7"/>
          <p:cNvSpPr>
            <a:spLocks noChangeArrowheads="1"/>
          </p:cNvSpPr>
          <p:nvPr/>
        </p:nvSpPr>
        <p:spPr bwMode="auto">
          <a:xfrm>
            <a:off x="4572000" y="3548467"/>
            <a:ext cx="2454275" cy="715089"/>
          </a:xfrm>
          <a:prstGeom prst="roundRect">
            <a:avLst/>
          </a:prstGeom>
          <a:solidFill>
            <a:srgbClr val="CCFFFF"/>
          </a:solidFill>
          <a:ln w="12700">
            <a:solidFill>
              <a:schemeClr val="tx1"/>
            </a:solidFill>
            <a:miter lim="800000"/>
            <a:headEnd/>
            <a:tailEnd/>
          </a:ln>
          <a:effectLst/>
        </p:spPr>
        <p:txBody>
          <a:bodyPr>
            <a:spAutoFit/>
          </a:bodyPr>
          <a:lstStyle/>
          <a:p>
            <a:pPr algn="ctr">
              <a:spcBef>
                <a:spcPct val="50000"/>
              </a:spcBef>
            </a:pPr>
            <a:r>
              <a:rPr lang="en-US" dirty="0"/>
              <a:t>“Perceived” </a:t>
            </a:r>
            <a:r>
              <a:rPr lang="en-US" dirty="0" smtClean="0"/>
              <a:t>Future </a:t>
            </a:r>
            <a:r>
              <a:rPr lang="en-US" dirty="0"/>
              <a:t>Cash Flows</a:t>
            </a:r>
          </a:p>
        </p:txBody>
      </p:sp>
      <p:sp>
        <p:nvSpPr>
          <p:cNvPr id="119816" name="Rectangle 8"/>
          <p:cNvSpPr>
            <a:spLocks noChangeArrowheads="1"/>
          </p:cNvSpPr>
          <p:nvPr/>
        </p:nvSpPr>
        <p:spPr bwMode="auto">
          <a:xfrm>
            <a:off x="5849977" y="4920464"/>
            <a:ext cx="1933575" cy="408623"/>
          </a:xfrm>
          <a:prstGeom prst="roundRect">
            <a:avLst/>
          </a:prstGeom>
          <a:solidFill>
            <a:srgbClr val="CCFFFF"/>
          </a:solidFill>
          <a:ln w="12700">
            <a:solidFill>
              <a:schemeClr val="tx1"/>
            </a:solidFill>
            <a:miter lim="800000"/>
            <a:headEnd/>
            <a:tailEnd/>
          </a:ln>
          <a:effectLst/>
        </p:spPr>
        <p:txBody>
          <a:bodyPr>
            <a:spAutoFit/>
          </a:bodyPr>
          <a:lstStyle/>
          <a:p>
            <a:pPr algn="ctr"/>
            <a:r>
              <a:rPr lang="en-US" dirty="0" smtClean="0"/>
              <a:t>Market </a:t>
            </a:r>
            <a:r>
              <a:rPr lang="en-US" dirty="0"/>
              <a:t>Price</a:t>
            </a:r>
            <a:endParaRPr lang="en-US" sz="1600" dirty="0"/>
          </a:p>
        </p:txBody>
      </p:sp>
      <p:sp>
        <p:nvSpPr>
          <p:cNvPr id="119817" name="Text Box 9"/>
          <p:cNvSpPr txBox="1">
            <a:spLocks noChangeArrowheads="1"/>
          </p:cNvSpPr>
          <p:nvPr/>
        </p:nvSpPr>
        <p:spPr bwMode="auto">
          <a:xfrm>
            <a:off x="1096963" y="268288"/>
            <a:ext cx="7081837" cy="457200"/>
          </a:xfrm>
          <a:prstGeom prst="rect">
            <a:avLst/>
          </a:prstGeom>
          <a:noFill/>
          <a:ln w="9525">
            <a:noFill/>
            <a:miter lim="800000"/>
            <a:headEnd/>
            <a:tailEnd/>
          </a:ln>
          <a:effectLst/>
        </p:spPr>
        <p:txBody>
          <a:bodyPr>
            <a:spAutoFit/>
          </a:bodyPr>
          <a:lstStyle/>
          <a:p>
            <a:pPr>
              <a:spcBef>
                <a:spcPct val="50000"/>
              </a:spcBef>
            </a:pPr>
            <a:r>
              <a:rPr lang="en-US" sz="2400" b="1" dirty="0">
                <a:solidFill>
                  <a:schemeClr val="tx2"/>
                </a:solidFill>
              </a:rPr>
              <a:t>Intrinsic Values and Market </a:t>
            </a:r>
            <a:r>
              <a:rPr lang="en-US" sz="2400" b="1" dirty="0" smtClean="0">
                <a:solidFill>
                  <a:schemeClr val="tx2"/>
                </a:solidFill>
              </a:rPr>
              <a:t>Prices</a:t>
            </a:r>
            <a:endParaRPr lang="en-US" sz="2400" b="1" dirty="0">
              <a:solidFill>
                <a:schemeClr val="tx2"/>
              </a:solidFill>
            </a:endParaRPr>
          </a:p>
        </p:txBody>
      </p:sp>
      <p:sp>
        <p:nvSpPr>
          <p:cNvPr id="119818" name="Text Box 10"/>
          <p:cNvSpPr txBox="1">
            <a:spLocks noChangeArrowheads="1"/>
          </p:cNvSpPr>
          <p:nvPr/>
        </p:nvSpPr>
        <p:spPr bwMode="auto">
          <a:xfrm>
            <a:off x="1706563" y="925513"/>
            <a:ext cx="5730875" cy="868323"/>
          </a:xfrm>
          <a:prstGeom prst="roundRect">
            <a:avLst/>
          </a:prstGeom>
          <a:solidFill>
            <a:schemeClr val="accent5"/>
          </a:solidFill>
          <a:ln w="12700">
            <a:solidFill>
              <a:schemeClr val="tx1"/>
            </a:solidFill>
            <a:miter lim="800000"/>
            <a:headEnd/>
            <a:tailEnd/>
          </a:ln>
          <a:effectLst/>
        </p:spPr>
        <p:txBody>
          <a:bodyPr>
            <a:spAutoFit/>
          </a:bodyPr>
          <a:lstStyle>
            <a:defPPr>
              <a:defRPr lang="en-US"/>
            </a:defPPr>
            <a:lvl1pPr algn="ctr">
              <a:spcBef>
                <a:spcPct val="500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dirty="0" smtClean="0"/>
              <a:t>The Company, </a:t>
            </a:r>
            <a:r>
              <a:rPr lang="en-US" dirty="0"/>
              <a:t>the Economic</a:t>
            </a:r>
          </a:p>
          <a:p>
            <a:r>
              <a:rPr lang="en-US" dirty="0"/>
              <a:t>Environment, and the Political Climate</a:t>
            </a:r>
          </a:p>
        </p:txBody>
      </p:sp>
      <p:cxnSp>
        <p:nvCxnSpPr>
          <p:cNvPr id="119823" name="AutoShape 15"/>
          <p:cNvCxnSpPr>
            <a:cxnSpLocks noChangeShapeType="1"/>
            <a:stCxn id="119818" idx="2"/>
            <a:endCxn id="50" idx="0"/>
          </p:cNvCxnSpPr>
          <p:nvPr/>
        </p:nvCxnSpPr>
        <p:spPr bwMode="auto">
          <a:xfrm>
            <a:off x="4572001" y="1793836"/>
            <a:ext cx="2270893" cy="546745"/>
          </a:xfrm>
          <a:prstGeom prst="straightConnector1">
            <a:avLst/>
          </a:prstGeom>
          <a:noFill/>
          <a:ln w="12700">
            <a:solidFill>
              <a:schemeClr val="tx1"/>
            </a:solidFill>
            <a:round/>
            <a:headEnd/>
            <a:tailEnd type="triangle" w="med" len="med"/>
          </a:ln>
          <a:effectLst/>
        </p:spPr>
      </p:cxnSp>
      <p:cxnSp>
        <p:nvCxnSpPr>
          <p:cNvPr id="119824" name="AutoShape 16"/>
          <p:cNvCxnSpPr>
            <a:cxnSpLocks noChangeShapeType="1"/>
            <a:stCxn id="119812" idx="2"/>
          </p:cNvCxnSpPr>
          <p:nvPr/>
        </p:nvCxnSpPr>
        <p:spPr bwMode="auto">
          <a:xfrm>
            <a:off x="1614090" y="4263556"/>
            <a:ext cx="932241" cy="613244"/>
          </a:xfrm>
          <a:prstGeom prst="straightConnector1">
            <a:avLst/>
          </a:prstGeom>
          <a:noFill/>
          <a:ln w="12700">
            <a:solidFill>
              <a:schemeClr val="tx1"/>
            </a:solidFill>
            <a:round/>
            <a:headEnd/>
            <a:tailEnd type="triangle" w="med" len="med"/>
          </a:ln>
          <a:effectLst/>
        </p:spPr>
      </p:cxnSp>
      <p:cxnSp>
        <p:nvCxnSpPr>
          <p:cNvPr id="119825" name="AutoShape 17"/>
          <p:cNvCxnSpPr>
            <a:cxnSpLocks noChangeShapeType="1"/>
            <a:stCxn id="119814" idx="2"/>
          </p:cNvCxnSpPr>
          <p:nvPr/>
        </p:nvCxnSpPr>
        <p:spPr bwMode="auto">
          <a:xfrm flipH="1">
            <a:off x="2546332" y="4263556"/>
            <a:ext cx="1045190" cy="613244"/>
          </a:xfrm>
          <a:prstGeom prst="straightConnector1">
            <a:avLst/>
          </a:prstGeom>
          <a:noFill/>
          <a:ln w="12700">
            <a:solidFill>
              <a:schemeClr val="tx1"/>
            </a:solidFill>
            <a:round/>
            <a:headEnd/>
            <a:tailEnd type="triangle" w="med" len="med"/>
          </a:ln>
          <a:effectLst/>
        </p:spPr>
      </p:cxnSp>
      <p:cxnSp>
        <p:nvCxnSpPr>
          <p:cNvPr id="119826" name="AutoShape 18"/>
          <p:cNvCxnSpPr>
            <a:cxnSpLocks noChangeShapeType="1"/>
            <a:stCxn id="119815" idx="2"/>
            <a:endCxn id="119816" idx="0"/>
          </p:cNvCxnSpPr>
          <p:nvPr/>
        </p:nvCxnSpPr>
        <p:spPr bwMode="auto">
          <a:xfrm>
            <a:off x="5799138" y="4263556"/>
            <a:ext cx="1017627" cy="656908"/>
          </a:xfrm>
          <a:prstGeom prst="straightConnector1">
            <a:avLst/>
          </a:prstGeom>
          <a:noFill/>
          <a:ln w="12700">
            <a:solidFill>
              <a:schemeClr val="tx1"/>
            </a:solidFill>
            <a:round/>
            <a:headEnd/>
            <a:tailEnd type="triangle" w="med" len="med"/>
          </a:ln>
          <a:effectLst/>
        </p:spPr>
      </p:cxnSp>
      <p:cxnSp>
        <p:nvCxnSpPr>
          <p:cNvPr id="119827" name="AutoShape 19"/>
          <p:cNvCxnSpPr>
            <a:cxnSpLocks noChangeShapeType="1"/>
            <a:stCxn id="119813" idx="2"/>
            <a:endCxn id="119816" idx="0"/>
          </p:cNvCxnSpPr>
          <p:nvPr/>
        </p:nvCxnSpPr>
        <p:spPr bwMode="auto">
          <a:xfrm flipH="1">
            <a:off x="6816765" y="4263556"/>
            <a:ext cx="1107640" cy="656908"/>
          </a:xfrm>
          <a:prstGeom prst="straightConnector1">
            <a:avLst/>
          </a:prstGeom>
          <a:noFill/>
          <a:ln w="12700">
            <a:solidFill>
              <a:schemeClr val="tx1"/>
            </a:solidFill>
            <a:round/>
            <a:headEnd/>
            <a:tailEnd type="triangle" w="med" len="med"/>
          </a:ln>
          <a:effectLst/>
        </p:spPr>
      </p:cxnSp>
      <p:sp>
        <p:nvSpPr>
          <p:cNvPr id="42" name="Rectangle 4"/>
          <p:cNvSpPr>
            <a:spLocks noChangeArrowheads="1"/>
          </p:cNvSpPr>
          <p:nvPr/>
        </p:nvSpPr>
        <p:spPr bwMode="auto">
          <a:xfrm>
            <a:off x="1321529" y="2340581"/>
            <a:ext cx="2667000" cy="715089"/>
          </a:xfrm>
          <a:prstGeom prst="roundRect">
            <a:avLst/>
          </a:prstGeom>
          <a:solidFill>
            <a:schemeClr val="accent2">
              <a:lumMod val="40000"/>
              <a:lumOff val="60000"/>
            </a:schemeClr>
          </a:solidFill>
          <a:ln w="12700">
            <a:solidFill>
              <a:schemeClr val="tx1"/>
            </a:solidFill>
            <a:miter lim="800000"/>
            <a:headEnd/>
            <a:tailEnd/>
          </a:ln>
          <a:effectLst/>
        </p:spPr>
        <p:txBody>
          <a:bodyPr wrap="square">
            <a:spAutoFit/>
          </a:bodyPr>
          <a:lstStyle/>
          <a:p>
            <a:pPr algn="ctr">
              <a:spcBef>
                <a:spcPct val="50000"/>
              </a:spcBef>
            </a:pPr>
            <a:r>
              <a:rPr lang="en-US" dirty="0" smtClean="0"/>
              <a:t>All Relevant Available Information</a:t>
            </a:r>
            <a:endParaRPr lang="en-US" dirty="0"/>
          </a:p>
        </p:txBody>
      </p:sp>
      <p:sp>
        <p:nvSpPr>
          <p:cNvPr id="50" name="Rectangle 4"/>
          <p:cNvSpPr>
            <a:spLocks noChangeArrowheads="1"/>
          </p:cNvSpPr>
          <p:nvPr/>
        </p:nvSpPr>
        <p:spPr bwMode="auto">
          <a:xfrm>
            <a:off x="5509394" y="2340581"/>
            <a:ext cx="2667000" cy="715089"/>
          </a:xfrm>
          <a:prstGeom prst="roundRect">
            <a:avLst/>
          </a:prstGeom>
          <a:solidFill>
            <a:srgbClr val="CCFFFF"/>
          </a:solidFill>
          <a:ln w="12700">
            <a:solidFill>
              <a:schemeClr val="tx1"/>
            </a:solidFill>
            <a:miter lim="800000"/>
            <a:headEnd/>
            <a:tailEnd/>
          </a:ln>
          <a:effectLst/>
        </p:spPr>
        <p:txBody>
          <a:bodyPr wrap="square">
            <a:spAutoFit/>
          </a:bodyPr>
          <a:lstStyle/>
          <a:p>
            <a:pPr algn="ctr">
              <a:spcBef>
                <a:spcPct val="50000"/>
              </a:spcBef>
            </a:pPr>
            <a:r>
              <a:rPr lang="en-US" dirty="0" smtClean="0"/>
              <a:t>Selected Information and Its Interpretation</a:t>
            </a:r>
            <a:endParaRPr lang="en-US" dirty="0"/>
          </a:p>
        </p:txBody>
      </p:sp>
      <p:cxnSp>
        <p:nvCxnSpPr>
          <p:cNvPr id="54" name="Straight Arrow Connector 53"/>
          <p:cNvCxnSpPr>
            <a:stCxn id="119818" idx="2"/>
            <a:endCxn id="42" idx="0"/>
          </p:cNvCxnSpPr>
          <p:nvPr/>
        </p:nvCxnSpPr>
        <p:spPr bwMode="auto">
          <a:xfrm flipH="1">
            <a:off x="2655029" y="1793836"/>
            <a:ext cx="1916972" cy="546745"/>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56" name="Straight Arrow Connector 55"/>
          <p:cNvCxnSpPr>
            <a:stCxn id="42" idx="2"/>
            <a:endCxn id="119812" idx="0"/>
          </p:cNvCxnSpPr>
          <p:nvPr/>
        </p:nvCxnSpPr>
        <p:spPr bwMode="auto">
          <a:xfrm flipH="1">
            <a:off x="1614090" y="3055670"/>
            <a:ext cx="1040939" cy="49279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58" name="Straight Arrow Connector 57"/>
          <p:cNvCxnSpPr>
            <a:stCxn id="42" idx="2"/>
            <a:endCxn id="119814" idx="0"/>
          </p:cNvCxnSpPr>
          <p:nvPr/>
        </p:nvCxnSpPr>
        <p:spPr bwMode="auto">
          <a:xfrm>
            <a:off x="2655029" y="3055670"/>
            <a:ext cx="936493" cy="49279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19833" name="Straight Arrow Connector 119832"/>
          <p:cNvCxnSpPr>
            <a:stCxn id="50" idx="2"/>
            <a:endCxn id="119815" idx="0"/>
          </p:cNvCxnSpPr>
          <p:nvPr/>
        </p:nvCxnSpPr>
        <p:spPr bwMode="auto">
          <a:xfrm flipH="1">
            <a:off x="5799138" y="3055670"/>
            <a:ext cx="1043756" cy="49279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19835" name="Straight Arrow Connector 119834"/>
          <p:cNvCxnSpPr>
            <a:endCxn id="119813" idx="0"/>
          </p:cNvCxnSpPr>
          <p:nvPr/>
        </p:nvCxnSpPr>
        <p:spPr bwMode="auto">
          <a:xfrm>
            <a:off x="6816765" y="3046116"/>
            <a:ext cx="1107640" cy="502351"/>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19841" name="TextBox 119840"/>
          <p:cNvSpPr txBox="1"/>
          <p:nvPr/>
        </p:nvSpPr>
        <p:spPr>
          <a:xfrm>
            <a:off x="3785652" y="4757944"/>
            <a:ext cx="1704459" cy="733663"/>
          </a:xfrm>
          <a:prstGeom prst="flowChartDecision">
            <a:avLst/>
          </a:prstGeom>
          <a:solidFill>
            <a:schemeClr val="accent5"/>
          </a:solidFill>
          <a:ln>
            <a:solidFill>
              <a:schemeClr val="tx1"/>
            </a:solidFill>
          </a:ln>
        </p:spPr>
        <p:txBody>
          <a:bodyPr wrap="square" rtlCol="0">
            <a:spAutoFit/>
          </a:bodyPr>
          <a:lstStyle/>
          <a:p>
            <a:r>
              <a:rPr lang="en-US" dirty="0" smtClean="0"/>
              <a:t>Equal?</a:t>
            </a:r>
            <a:endParaRPr lang="en-US" dirty="0"/>
          </a:p>
        </p:txBody>
      </p:sp>
      <p:cxnSp>
        <p:nvCxnSpPr>
          <p:cNvPr id="119843" name="Straight Arrow Connector 119842"/>
          <p:cNvCxnSpPr>
            <a:stCxn id="119811" idx="3"/>
            <a:endCxn id="119841" idx="1"/>
          </p:cNvCxnSpPr>
          <p:nvPr/>
        </p:nvCxnSpPr>
        <p:spPr bwMode="auto">
          <a:xfrm>
            <a:off x="3463822" y="5124776"/>
            <a:ext cx="321830"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19845" name="Straight Arrow Connector 119844"/>
          <p:cNvCxnSpPr>
            <a:stCxn id="119816" idx="1"/>
          </p:cNvCxnSpPr>
          <p:nvPr/>
        </p:nvCxnSpPr>
        <p:spPr bwMode="auto">
          <a:xfrm flipH="1" flipV="1">
            <a:off x="5483265" y="5124775"/>
            <a:ext cx="366712" cy="1"/>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60502058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a:noFill/>
        </p:spPr>
        <p:txBody>
          <a:bodyPr/>
          <a:lstStyle/>
          <a:p>
            <a:fld id="{F4DE3789-57C2-47C1-826B-64A07146E87F}" type="slidenum">
              <a:rPr lang="en-US"/>
              <a:pPr/>
              <a:t>63</a:t>
            </a:fld>
            <a:endParaRPr lang="en-US" dirty="0"/>
          </a:p>
        </p:txBody>
      </p:sp>
      <p:sp>
        <p:nvSpPr>
          <p:cNvPr id="45059" name="Rectangle 13"/>
          <p:cNvSpPr>
            <a:spLocks noGrp="1" noChangeArrowheads="1"/>
          </p:cNvSpPr>
          <p:nvPr>
            <p:ph type="title" idx="4294967295"/>
          </p:nvPr>
        </p:nvSpPr>
        <p:spPr/>
        <p:txBody>
          <a:bodyPr/>
          <a:lstStyle/>
          <a:p>
            <a:pPr eaLnBrk="1" hangingPunct="1"/>
            <a:r>
              <a:rPr lang="en-US" dirty="0"/>
              <a:t>What is </a:t>
            </a:r>
            <a:r>
              <a:rPr lang="en-US" dirty="0" smtClean="0"/>
              <a:t>required for the market to be in equilibrium</a:t>
            </a:r>
            <a:r>
              <a:rPr lang="en-US" dirty="0"/>
              <a:t>?</a:t>
            </a:r>
          </a:p>
        </p:txBody>
      </p:sp>
      <mc:AlternateContent xmlns:mc="http://schemas.openxmlformats.org/markup-compatibility/2006" xmlns:a14="http://schemas.microsoft.com/office/drawing/2010/main">
        <mc:Choice Requires="a14">
          <p:sp>
            <p:nvSpPr>
              <p:cNvPr id="45060" name="Rectangle 14"/>
              <p:cNvSpPr>
                <a:spLocks noGrp="1" noChangeArrowheads="1"/>
              </p:cNvSpPr>
              <p:nvPr>
                <p:ph type="body" idx="4294967295"/>
              </p:nvPr>
            </p:nvSpPr>
            <p:spPr>
              <a:xfrm>
                <a:off x="914400" y="1919288"/>
                <a:ext cx="8040688" cy="4114800"/>
              </a:xfrm>
            </p:spPr>
            <p:txBody>
              <a:bodyPr/>
              <a:lstStyle/>
              <a:p>
                <a:pPr eaLnBrk="1" hangingPunct="1">
                  <a:spcBef>
                    <a:spcPct val="0"/>
                  </a:spcBef>
                  <a:spcAft>
                    <a:spcPts val="600"/>
                  </a:spcAft>
                </a:pPr>
                <a:r>
                  <a:rPr lang="en-US" sz="2800" dirty="0" smtClean="0"/>
                  <a:t>The market price of a security must equal the security’s intrinsic value (intrinsic value reflects the size, timing, and risk of the future cash flows).</a:t>
                </a:r>
              </a:p>
              <a:p>
                <a:pPr marL="0" indent="0" algn="ctr" eaLnBrk="1" hangingPunct="1">
                  <a:spcBef>
                    <a:spcPct val="0"/>
                  </a:spcBef>
                  <a:spcAft>
                    <a:spcPts val="600"/>
                  </a:spcAft>
                  <a:buNone/>
                </a:pPr>
                <a:r>
                  <a:rPr lang="en-US" sz="2800" b="1" dirty="0" smtClean="0">
                    <a:solidFill>
                      <a:schemeClr val="tx2"/>
                    </a:solidFill>
                  </a:rPr>
                  <a:t>Market price = Intrinsic value</a:t>
                </a:r>
                <a:endParaRPr lang="en-US" sz="2800" b="1" dirty="0">
                  <a:solidFill>
                    <a:schemeClr val="tx2"/>
                  </a:solidFill>
                </a:endParaRPr>
              </a:p>
              <a:p>
                <a:pPr eaLnBrk="1" hangingPunct="1">
                  <a:spcBef>
                    <a:spcPct val="0"/>
                  </a:spcBef>
                  <a:spcAft>
                    <a:spcPts val="600"/>
                  </a:spcAft>
                </a:pPr>
                <a:r>
                  <a:rPr lang="en-US" sz="2800" dirty="0" smtClean="0"/>
                  <a:t>The expected return a security must equal its required return (which reflects the security’s risk).</a:t>
                </a:r>
              </a:p>
              <a:p>
                <a:pPr marL="0" indent="0" algn="ctr">
                  <a:spcBef>
                    <a:spcPct val="0"/>
                  </a:spcBef>
                  <a:spcAft>
                    <a:spcPts val="600"/>
                  </a:spcAft>
                  <a:buNone/>
                </a:pPr>
                <a14:m>
                  <m:oMath xmlns:m="http://schemas.openxmlformats.org/officeDocument/2006/math">
                    <m:acc>
                      <m:accPr>
                        <m:chr m:val="̂"/>
                        <m:ctrlPr>
                          <a:rPr lang="en-US" sz="2800" b="1" i="1" smtClean="0">
                            <a:solidFill>
                              <a:schemeClr val="tx2"/>
                            </a:solidFill>
                            <a:latin typeface="Cambria Math" panose="02040503050406030204" pitchFamily="18" charset="0"/>
                          </a:rPr>
                        </m:ctrlPr>
                      </m:accPr>
                      <m:e>
                        <m:r>
                          <a:rPr lang="en-US" sz="2800" b="1" i="0" smtClean="0">
                            <a:solidFill>
                              <a:schemeClr val="tx2"/>
                            </a:solidFill>
                            <a:latin typeface="Cambria Math"/>
                          </a:rPr>
                          <m:t>𝐫</m:t>
                        </m:r>
                      </m:e>
                    </m:acc>
                  </m:oMath>
                </a14:m>
                <a:r>
                  <a:rPr lang="en-US" sz="2800" b="1" dirty="0" smtClean="0">
                    <a:solidFill>
                      <a:schemeClr val="tx2"/>
                    </a:solidFill>
                  </a:rPr>
                  <a:t>  = r</a:t>
                </a:r>
                <a:endParaRPr lang="en-US" sz="2800" dirty="0"/>
              </a:p>
            </p:txBody>
          </p:sp>
        </mc:Choice>
        <mc:Fallback xmlns="">
          <p:sp>
            <p:nvSpPr>
              <p:cNvPr id="45060" name="Rectangle 14"/>
              <p:cNvSpPr>
                <a:spLocks noGrp="1" noRot="1" noChangeAspect="1" noMove="1" noResize="1" noEditPoints="1" noAdjustHandles="1" noChangeArrowheads="1" noChangeShapeType="1" noTextEdit="1"/>
              </p:cNvSpPr>
              <p:nvPr>
                <p:ph type="body" idx="4294967295"/>
              </p:nvPr>
            </p:nvSpPr>
            <p:spPr>
              <a:xfrm>
                <a:off x="914400" y="1919288"/>
                <a:ext cx="8040688" cy="4114800"/>
              </a:xfrm>
              <a:blipFill rotWithShape="1">
                <a:blip r:embed="rId3" cstate="print"/>
                <a:stretch>
                  <a:fillRect l="-303" t="-1481" r="-986" b="-5185"/>
                </a:stretch>
              </a:blipFill>
            </p:spPr>
            <p:txBody>
              <a:bodyPr/>
              <a:lstStyle/>
              <a:p>
                <a:r>
                  <a:rPr lang="en-US">
                    <a:noFill/>
                  </a:rPr>
                  <a:t> </a:t>
                </a:r>
              </a:p>
            </p:txBody>
          </p:sp>
        </mc:Fallback>
      </mc:AlternateContent>
    </p:spTree>
    <p:extLst>
      <p:ext uri="{BB962C8B-B14F-4D97-AF65-F5344CB8AC3E}">
        <p14:creationId xmlns:p14="http://schemas.microsoft.com/office/powerpoint/2010/main" val="2390005880"/>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a:noFill/>
        </p:spPr>
        <p:txBody>
          <a:bodyPr/>
          <a:lstStyle/>
          <a:p>
            <a:fld id="{F4DE3789-57C2-47C1-826B-64A07146E87F}" type="slidenum">
              <a:rPr lang="en-US"/>
              <a:pPr/>
              <a:t>64</a:t>
            </a:fld>
            <a:endParaRPr lang="en-US" dirty="0"/>
          </a:p>
        </p:txBody>
      </p:sp>
      <p:sp>
        <p:nvSpPr>
          <p:cNvPr id="45059" name="Rectangle 13"/>
          <p:cNvSpPr>
            <a:spLocks noGrp="1" noChangeArrowheads="1"/>
          </p:cNvSpPr>
          <p:nvPr>
            <p:ph type="title" idx="4294967295"/>
          </p:nvPr>
        </p:nvSpPr>
        <p:spPr/>
        <p:txBody>
          <a:bodyPr/>
          <a:lstStyle/>
          <a:p>
            <a:pPr eaLnBrk="1" hangingPunct="1"/>
            <a:r>
              <a:rPr lang="en-US" dirty="0"/>
              <a:t>How is equilibrium established</a:t>
            </a:r>
            <a:r>
              <a:rPr lang="en-US" dirty="0" smtClean="0"/>
              <a:t>?</a:t>
            </a:r>
            <a:endParaRPr lang="en-US" dirty="0"/>
          </a:p>
        </p:txBody>
      </p:sp>
      <p:sp>
        <p:nvSpPr>
          <p:cNvPr id="45060" name="Rectangle 14"/>
          <p:cNvSpPr>
            <a:spLocks noGrp="1" noChangeArrowheads="1"/>
          </p:cNvSpPr>
          <p:nvPr>
            <p:ph type="body" idx="4294967295"/>
          </p:nvPr>
        </p:nvSpPr>
        <p:spPr>
          <a:xfrm>
            <a:off x="914400" y="1919288"/>
            <a:ext cx="8040688" cy="4114800"/>
          </a:xfrm>
        </p:spPr>
        <p:txBody>
          <a:bodyPr>
            <a:normAutofit fontScale="92500" lnSpcReduction="20000"/>
          </a:bodyPr>
          <a:lstStyle/>
          <a:p>
            <a:pPr eaLnBrk="1" hangingPunct="1">
              <a:spcBef>
                <a:spcPct val="0"/>
              </a:spcBef>
              <a:spcAft>
                <a:spcPts val="600"/>
              </a:spcAft>
            </a:pPr>
            <a:r>
              <a:rPr lang="en-US" sz="2800" dirty="0" smtClean="0"/>
              <a:t>If </a:t>
            </a:r>
            <a:r>
              <a:rPr lang="en-US" sz="2800" dirty="0"/>
              <a:t>the </a:t>
            </a:r>
            <a:r>
              <a:rPr lang="en-US" sz="2800" dirty="0" smtClean="0"/>
              <a:t>market price </a:t>
            </a:r>
            <a:r>
              <a:rPr lang="en-US" sz="2800" dirty="0"/>
              <a:t>is </a:t>
            </a:r>
            <a:r>
              <a:rPr lang="en-US" sz="2800" dirty="0" smtClean="0"/>
              <a:t>below the intrinsic value (or if the expected return is above the required return), </a:t>
            </a:r>
            <a:r>
              <a:rPr lang="en-US" sz="2800" dirty="0"/>
              <a:t>then the </a:t>
            </a:r>
            <a:r>
              <a:rPr lang="en-US" sz="2800" dirty="0" smtClean="0"/>
              <a:t>security is </a:t>
            </a:r>
            <a:r>
              <a:rPr lang="en-US" sz="2800" dirty="0"/>
              <a:t>a “bargain.” </a:t>
            </a:r>
            <a:endParaRPr lang="en-US" sz="2800" dirty="0" smtClean="0"/>
          </a:p>
          <a:p>
            <a:pPr eaLnBrk="1" hangingPunct="1">
              <a:spcBef>
                <a:spcPct val="0"/>
              </a:spcBef>
              <a:spcAft>
                <a:spcPts val="600"/>
              </a:spcAft>
            </a:pPr>
            <a:r>
              <a:rPr lang="en-US" sz="2800" dirty="0" smtClean="0"/>
              <a:t>Buy </a:t>
            </a:r>
            <a:r>
              <a:rPr lang="en-US" sz="2800" dirty="0"/>
              <a:t>orders will exceed sell orders, </a:t>
            </a:r>
            <a:r>
              <a:rPr lang="en-US" sz="2800" dirty="0" smtClean="0"/>
              <a:t>bidding up the market price (which also drives down the expected return, given no change in the asset’s cash flows).</a:t>
            </a:r>
          </a:p>
          <a:p>
            <a:pPr eaLnBrk="1" hangingPunct="1">
              <a:spcBef>
                <a:spcPct val="0"/>
              </a:spcBef>
              <a:spcAft>
                <a:spcPts val="600"/>
              </a:spcAft>
            </a:pPr>
            <a:r>
              <a:rPr lang="en-US" sz="2800" dirty="0" smtClean="0"/>
              <a:t>“Profitable” trading (i.e., earning a return greater than justified by risk) will continue until the market price is equal to the intrinsic value. </a:t>
            </a:r>
          </a:p>
          <a:p>
            <a:pPr eaLnBrk="1" hangingPunct="1">
              <a:spcBef>
                <a:spcPct val="0"/>
              </a:spcBef>
              <a:spcAft>
                <a:spcPts val="600"/>
              </a:spcAft>
            </a:pPr>
            <a:r>
              <a:rPr lang="en-US" sz="2800" dirty="0" smtClean="0"/>
              <a:t>The </a:t>
            </a:r>
            <a:r>
              <a:rPr lang="en-US" sz="2800" dirty="0"/>
              <a:t>opposite occurs if the </a:t>
            </a:r>
            <a:r>
              <a:rPr lang="en-US" sz="2800" dirty="0" smtClean="0"/>
              <a:t>market price </a:t>
            </a:r>
            <a:r>
              <a:rPr lang="en-US" sz="2800" dirty="0"/>
              <a:t>is </a:t>
            </a:r>
            <a:r>
              <a:rPr lang="en-US" sz="2800" dirty="0" smtClean="0"/>
              <a:t>above the intrinsic value</a:t>
            </a:r>
            <a:r>
              <a:rPr lang="en-US" sz="2800" dirty="0"/>
              <a:t>.</a:t>
            </a:r>
          </a:p>
        </p:txBody>
      </p:sp>
    </p:spTree>
    <p:extLst>
      <p:ext uri="{BB962C8B-B14F-4D97-AF65-F5344CB8AC3E}">
        <p14:creationId xmlns:p14="http://schemas.microsoft.com/office/powerpoint/2010/main" val="232256617"/>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5"/>
          <p:cNvSpPr>
            <a:spLocks noGrp="1"/>
          </p:cNvSpPr>
          <p:nvPr>
            <p:ph type="sldNum" sz="quarter" idx="12"/>
          </p:nvPr>
        </p:nvSpPr>
        <p:spPr>
          <a:noFill/>
        </p:spPr>
        <p:txBody>
          <a:bodyPr/>
          <a:lstStyle/>
          <a:p>
            <a:fld id="{29A2BC09-E344-45EF-8104-0B186FD226F6}" type="slidenum">
              <a:rPr lang="en-US"/>
              <a:pPr/>
              <a:t>65</a:t>
            </a:fld>
            <a:endParaRPr lang="en-US" dirty="0"/>
          </a:p>
        </p:txBody>
      </p:sp>
      <p:sp>
        <p:nvSpPr>
          <p:cNvPr id="48131" name="Rectangle 11"/>
          <p:cNvSpPr>
            <a:spLocks noGrp="1" noChangeArrowheads="1"/>
          </p:cNvSpPr>
          <p:nvPr>
            <p:ph type="title" idx="4294967295"/>
          </p:nvPr>
        </p:nvSpPr>
        <p:spPr/>
        <p:txBody>
          <a:bodyPr>
            <a:noAutofit/>
          </a:bodyPr>
          <a:lstStyle/>
          <a:p>
            <a:pPr eaLnBrk="1" hangingPunct="1"/>
            <a:r>
              <a:rPr lang="en-US" sz="3200" dirty="0" smtClean="0"/>
              <a:t>Efficient Market Hypothesis </a:t>
            </a:r>
            <a:r>
              <a:rPr lang="en-US" sz="3200" dirty="0"/>
              <a:t>(EMH</a:t>
            </a:r>
            <a:r>
              <a:rPr lang="en-US" sz="3200" dirty="0" smtClean="0"/>
              <a:t>):</a:t>
            </a:r>
            <a:br>
              <a:rPr lang="en-US" sz="3200" dirty="0" smtClean="0"/>
            </a:br>
            <a:r>
              <a:rPr lang="en-US" sz="3200" dirty="0" smtClean="0"/>
              <a:t>It’s all about the info.</a:t>
            </a:r>
            <a:endParaRPr lang="en-US" sz="3200" dirty="0"/>
          </a:p>
        </p:txBody>
      </p:sp>
      <p:sp>
        <p:nvSpPr>
          <p:cNvPr id="48132" name="Rectangle 12"/>
          <p:cNvSpPr>
            <a:spLocks noGrp="1" noChangeArrowheads="1"/>
          </p:cNvSpPr>
          <p:nvPr>
            <p:ph type="body" idx="4294967295"/>
          </p:nvPr>
        </p:nvSpPr>
        <p:spPr>
          <a:xfrm>
            <a:off x="900113" y="2051050"/>
            <a:ext cx="7772400" cy="4114800"/>
          </a:xfrm>
        </p:spPr>
        <p:txBody>
          <a:bodyPr>
            <a:normAutofit fontScale="85000" lnSpcReduction="20000"/>
          </a:bodyPr>
          <a:lstStyle/>
          <a:p>
            <a:pPr>
              <a:spcBef>
                <a:spcPct val="0"/>
              </a:spcBef>
              <a:spcAft>
                <a:spcPts val="600"/>
              </a:spcAft>
            </a:pPr>
            <a:r>
              <a:rPr lang="en-US" dirty="0" smtClean="0"/>
              <a:t>The EMH asserts that when new information arrives, prices move to the new equilibrium price very, very quickly</a:t>
            </a:r>
            <a:r>
              <a:rPr lang="en-US" dirty="0"/>
              <a:t> </a:t>
            </a:r>
            <a:r>
              <a:rPr lang="en-US" dirty="0" smtClean="0"/>
              <a:t>because:</a:t>
            </a:r>
          </a:p>
          <a:p>
            <a:pPr lvl="1">
              <a:spcBef>
                <a:spcPct val="0"/>
              </a:spcBef>
              <a:spcAft>
                <a:spcPts val="600"/>
              </a:spcAft>
            </a:pPr>
            <a:r>
              <a:rPr lang="en-US" dirty="0" smtClean="0"/>
              <a:t>There are many really smart analysts looking for mispriced securities.</a:t>
            </a:r>
          </a:p>
          <a:p>
            <a:pPr lvl="1">
              <a:spcBef>
                <a:spcPct val="0"/>
              </a:spcBef>
              <a:spcAft>
                <a:spcPts val="600"/>
              </a:spcAft>
            </a:pPr>
            <a:r>
              <a:rPr lang="en-US" dirty="0" smtClean="0"/>
              <a:t>New information is available to most professional traders almost instantly.</a:t>
            </a:r>
          </a:p>
          <a:p>
            <a:pPr lvl="1">
              <a:spcBef>
                <a:spcPct val="0"/>
              </a:spcBef>
              <a:spcAft>
                <a:spcPts val="600"/>
              </a:spcAft>
            </a:pPr>
            <a:r>
              <a:rPr lang="en-US" dirty="0" smtClean="0"/>
              <a:t>When mispricing occurs (due to new info or inefficient markets), analysts have billions of dollars to use in taking advantage of the mispricing– which then quickly eliminates the mispricing. </a:t>
            </a:r>
            <a:endParaRPr lang="en-US" dirty="0"/>
          </a:p>
        </p:txBody>
      </p:sp>
    </p:spTree>
    <p:extLst>
      <p:ext uri="{BB962C8B-B14F-4D97-AF65-F5344CB8AC3E}">
        <p14:creationId xmlns:p14="http://schemas.microsoft.com/office/powerpoint/2010/main" val="1671398602"/>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5"/>
          <p:cNvSpPr>
            <a:spLocks noGrp="1"/>
          </p:cNvSpPr>
          <p:nvPr>
            <p:ph type="sldNum" sz="quarter" idx="12"/>
          </p:nvPr>
        </p:nvSpPr>
        <p:spPr>
          <a:noFill/>
        </p:spPr>
        <p:txBody>
          <a:bodyPr/>
          <a:lstStyle/>
          <a:p>
            <a:fld id="{29A2BC09-E344-45EF-8104-0B186FD226F6}" type="slidenum">
              <a:rPr lang="en-US"/>
              <a:pPr/>
              <a:t>66</a:t>
            </a:fld>
            <a:endParaRPr lang="en-US" dirty="0"/>
          </a:p>
        </p:txBody>
      </p:sp>
      <p:sp>
        <p:nvSpPr>
          <p:cNvPr id="48131" name="Rectangle 11"/>
          <p:cNvSpPr>
            <a:spLocks noGrp="1" noChangeArrowheads="1"/>
          </p:cNvSpPr>
          <p:nvPr>
            <p:ph type="title" idx="4294967295"/>
          </p:nvPr>
        </p:nvSpPr>
        <p:spPr/>
        <p:txBody>
          <a:bodyPr>
            <a:noAutofit/>
          </a:bodyPr>
          <a:lstStyle/>
          <a:p>
            <a:pPr eaLnBrk="1" hangingPunct="1"/>
            <a:r>
              <a:rPr lang="en-US" sz="3200" dirty="0" smtClean="0"/>
              <a:t>Implications of Efficient Market Hypothesis </a:t>
            </a:r>
            <a:r>
              <a:rPr lang="en-US" sz="3200" dirty="0"/>
              <a:t>(EMH</a:t>
            </a:r>
            <a:r>
              <a:rPr lang="en-US" sz="3200" dirty="0" smtClean="0"/>
              <a:t>)</a:t>
            </a:r>
            <a:endParaRPr lang="en-US" sz="3200" dirty="0"/>
          </a:p>
        </p:txBody>
      </p:sp>
      <p:sp>
        <p:nvSpPr>
          <p:cNvPr id="48132" name="Rectangle 12"/>
          <p:cNvSpPr>
            <a:spLocks noGrp="1" noChangeArrowheads="1"/>
          </p:cNvSpPr>
          <p:nvPr>
            <p:ph type="body" idx="4294967295"/>
          </p:nvPr>
        </p:nvSpPr>
        <p:spPr>
          <a:xfrm>
            <a:off x="900113" y="2051050"/>
            <a:ext cx="7772400" cy="4114800"/>
          </a:xfrm>
        </p:spPr>
        <p:txBody>
          <a:bodyPr/>
          <a:lstStyle/>
          <a:p>
            <a:pPr>
              <a:spcBef>
                <a:spcPct val="0"/>
              </a:spcBef>
              <a:spcAft>
                <a:spcPts val="600"/>
              </a:spcAft>
            </a:pPr>
            <a:r>
              <a:rPr lang="en-US" dirty="0" smtClean="0"/>
              <a:t>Stocks </a:t>
            </a:r>
            <a:r>
              <a:rPr lang="en-US" dirty="0"/>
              <a:t>are normally in equilibrium.</a:t>
            </a:r>
          </a:p>
          <a:p>
            <a:pPr>
              <a:spcBef>
                <a:spcPct val="0"/>
              </a:spcBef>
              <a:spcAft>
                <a:spcPts val="600"/>
              </a:spcAft>
            </a:pPr>
            <a:r>
              <a:rPr lang="en-US" dirty="0" smtClean="0"/>
              <a:t>One </a:t>
            </a:r>
            <a:r>
              <a:rPr lang="en-US" dirty="0"/>
              <a:t>cannot “beat the market” </a:t>
            </a:r>
            <a:r>
              <a:rPr lang="en-US" dirty="0" smtClean="0"/>
              <a:t>by consistently earning a return higher than is justified by a stock’s risk. </a:t>
            </a:r>
            <a:endParaRPr lang="en-US" dirty="0"/>
          </a:p>
        </p:txBody>
      </p:sp>
    </p:spTree>
    <p:extLst>
      <p:ext uri="{BB962C8B-B14F-4D97-AF65-F5344CB8AC3E}">
        <p14:creationId xmlns:p14="http://schemas.microsoft.com/office/powerpoint/2010/main" val="664559255"/>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Testing the EMH</a:t>
            </a:r>
            <a:endParaRPr lang="en-US" dirty="0"/>
          </a:p>
        </p:txBody>
      </p:sp>
      <p:sp>
        <p:nvSpPr>
          <p:cNvPr id="4" name="Content Placeholder 3"/>
          <p:cNvSpPr>
            <a:spLocks noGrp="1"/>
          </p:cNvSpPr>
          <p:nvPr>
            <p:ph idx="1"/>
          </p:nvPr>
        </p:nvSpPr>
        <p:spPr/>
        <p:txBody>
          <a:bodyPr>
            <a:normAutofit fontScale="85000" lnSpcReduction="20000"/>
          </a:bodyPr>
          <a:lstStyle/>
          <a:p>
            <a:r>
              <a:rPr lang="en-US" dirty="0"/>
              <a:t>Choose a trading strategy and implement it over a large sample.</a:t>
            </a:r>
          </a:p>
          <a:p>
            <a:r>
              <a:rPr lang="en-US" dirty="0" smtClean="0"/>
              <a:t>Pick an asset pricing model, like the CAPM, and measure the required return of the strategy’s investments.</a:t>
            </a:r>
          </a:p>
          <a:p>
            <a:r>
              <a:rPr lang="en-US" dirty="0" smtClean="0"/>
              <a:t>Measure the actual return.</a:t>
            </a:r>
          </a:p>
          <a:p>
            <a:pPr lvl="1"/>
            <a:r>
              <a:rPr lang="en-US" dirty="0" smtClean="0"/>
              <a:t>Actual &gt; required? Reject EMH.</a:t>
            </a:r>
          </a:p>
          <a:p>
            <a:r>
              <a:rPr lang="en-US" dirty="0" smtClean="0"/>
              <a:t>Notice that this is a “joint” test of the EMH and the particular asset model– if the test rejects the EMH, it could be that the asset pricing model is wrong.</a:t>
            </a:r>
            <a:endParaRPr lang="en-US" dirty="0"/>
          </a:p>
        </p:txBody>
      </p:sp>
      <p:sp>
        <p:nvSpPr>
          <p:cNvPr id="2" name="Slide Number Placeholder 1"/>
          <p:cNvSpPr>
            <a:spLocks noGrp="1"/>
          </p:cNvSpPr>
          <p:nvPr>
            <p:ph type="sldNum" sz="quarter" idx="12"/>
          </p:nvPr>
        </p:nvSpPr>
        <p:spPr/>
        <p:txBody>
          <a:bodyPr/>
          <a:lstStyle/>
          <a:p>
            <a:fld id="{5BA2C55A-3125-4DB8-811E-220550D5AA3F}" type="slidenum">
              <a:rPr lang="en-US" smtClean="0"/>
              <a:pPr/>
              <a:t>67</a:t>
            </a:fld>
            <a:endParaRPr lang="en-US" dirty="0"/>
          </a:p>
        </p:txBody>
      </p:sp>
    </p:spTree>
    <p:extLst>
      <p:ext uri="{BB962C8B-B14F-4D97-AF65-F5344CB8AC3E}">
        <p14:creationId xmlns:p14="http://schemas.microsoft.com/office/powerpoint/2010/main" val="233396949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a:spLocks noGrp="1"/>
          </p:cNvSpPr>
          <p:nvPr>
            <p:ph type="sldNum" sz="quarter" idx="12"/>
          </p:nvPr>
        </p:nvSpPr>
        <p:spPr>
          <a:noFill/>
        </p:spPr>
        <p:txBody>
          <a:bodyPr/>
          <a:lstStyle/>
          <a:p>
            <a:fld id="{355023F5-7D06-43C6-B96F-10C2BBCD5991}" type="slidenum">
              <a:rPr lang="en-US"/>
              <a:pPr/>
              <a:t>68</a:t>
            </a:fld>
            <a:endParaRPr lang="en-US" dirty="0"/>
          </a:p>
        </p:txBody>
      </p:sp>
      <p:sp>
        <p:nvSpPr>
          <p:cNvPr id="50179" name="Rectangle 1034"/>
          <p:cNvSpPr>
            <a:spLocks noGrp="1" noChangeArrowheads="1"/>
          </p:cNvSpPr>
          <p:nvPr>
            <p:ph type="title" idx="4294967295"/>
          </p:nvPr>
        </p:nvSpPr>
        <p:spPr/>
        <p:txBody>
          <a:bodyPr/>
          <a:lstStyle/>
          <a:p>
            <a:pPr eaLnBrk="1" hangingPunct="1"/>
            <a:r>
              <a:rPr lang="en-US" dirty="0"/>
              <a:t>Weak-form EMH</a:t>
            </a:r>
          </a:p>
        </p:txBody>
      </p:sp>
      <p:sp>
        <p:nvSpPr>
          <p:cNvPr id="50180" name="Rectangle 1035"/>
          <p:cNvSpPr>
            <a:spLocks noGrp="1" noChangeArrowheads="1"/>
          </p:cNvSpPr>
          <p:nvPr>
            <p:ph type="body" idx="4294967295"/>
          </p:nvPr>
        </p:nvSpPr>
        <p:spPr>
          <a:xfrm>
            <a:off x="1182688" y="2017713"/>
            <a:ext cx="7539037" cy="4114800"/>
          </a:xfrm>
        </p:spPr>
        <p:txBody>
          <a:bodyPr/>
          <a:lstStyle/>
          <a:p>
            <a:pPr eaLnBrk="1" hangingPunct="1">
              <a:spcBef>
                <a:spcPct val="0"/>
              </a:spcBef>
              <a:spcAft>
                <a:spcPts val="600"/>
              </a:spcAft>
            </a:pPr>
            <a:r>
              <a:rPr lang="en-US" dirty="0"/>
              <a:t>Current prices already reflect all the </a:t>
            </a:r>
            <a:r>
              <a:rPr lang="en-US" dirty="0">
                <a:solidFill>
                  <a:schemeClr val="tx2"/>
                </a:solidFill>
              </a:rPr>
              <a:t>information “contained” in past prices</a:t>
            </a:r>
            <a:r>
              <a:rPr lang="en-US" dirty="0"/>
              <a:t>, so you </a:t>
            </a:r>
            <a:r>
              <a:rPr lang="en-US" dirty="0" smtClean="0"/>
              <a:t>cannot earn </a:t>
            </a:r>
            <a:r>
              <a:rPr lang="en-US" dirty="0" smtClean="0"/>
              <a:t>excess returns with strategies based on past prices.</a:t>
            </a:r>
          </a:p>
          <a:p>
            <a:pPr eaLnBrk="1" hangingPunct="1">
              <a:spcBef>
                <a:spcPct val="0"/>
              </a:spcBef>
              <a:spcAft>
                <a:spcPts val="600"/>
              </a:spcAft>
            </a:pPr>
            <a:r>
              <a:rPr lang="en-US" dirty="0" smtClean="0"/>
              <a:t>Example strategy: Invest in stocks that have declined below their previous 52-week low.</a:t>
            </a:r>
          </a:p>
          <a:p>
            <a:pPr eaLnBrk="1" hangingPunct="1">
              <a:spcBef>
                <a:spcPct val="0"/>
              </a:spcBef>
              <a:spcAft>
                <a:spcPts val="600"/>
              </a:spcAft>
            </a:pPr>
            <a:r>
              <a:rPr lang="en-US" dirty="0" smtClean="0"/>
              <a:t>This is a type of “technical” analysis.</a:t>
            </a:r>
            <a:endParaRPr lang="en-US" dirty="0"/>
          </a:p>
        </p:txBody>
      </p:sp>
    </p:spTree>
    <p:extLst>
      <p:ext uri="{BB962C8B-B14F-4D97-AF65-F5344CB8AC3E}">
        <p14:creationId xmlns:p14="http://schemas.microsoft.com/office/powerpoint/2010/main" val="1195599867"/>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a:spLocks noGrp="1"/>
          </p:cNvSpPr>
          <p:nvPr>
            <p:ph type="sldNum" sz="quarter" idx="12"/>
          </p:nvPr>
        </p:nvSpPr>
        <p:spPr>
          <a:noFill/>
        </p:spPr>
        <p:txBody>
          <a:bodyPr/>
          <a:lstStyle/>
          <a:p>
            <a:fld id="{355023F5-7D06-43C6-B96F-10C2BBCD5991}" type="slidenum">
              <a:rPr lang="en-US"/>
              <a:pPr/>
              <a:t>69</a:t>
            </a:fld>
            <a:endParaRPr lang="en-US" dirty="0"/>
          </a:p>
        </p:txBody>
      </p:sp>
      <p:sp>
        <p:nvSpPr>
          <p:cNvPr id="50179" name="Rectangle 1034"/>
          <p:cNvSpPr>
            <a:spLocks noGrp="1" noChangeArrowheads="1"/>
          </p:cNvSpPr>
          <p:nvPr>
            <p:ph type="title" idx="4294967295"/>
          </p:nvPr>
        </p:nvSpPr>
        <p:spPr/>
        <p:txBody>
          <a:bodyPr/>
          <a:lstStyle/>
          <a:p>
            <a:pPr eaLnBrk="1" hangingPunct="1"/>
            <a:r>
              <a:rPr lang="en-US" dirty="0"/>
              <a:t>Weak-form </a:t>
            </a:r>
            <a:r>
              <a:rPr lang="en-US" dirty="0" smtClean="0"/>
              <a:t>EMH: Empirical Evidence</a:t>
            </a:r>
            <a:endParaRPr lang="en-US" dirty="0"/>
          </a:p>
        </p:txBody>
      </p:sp>
      <p:sp>
        <p:nvSpPr>
          <p:cNvPr id="50180" name="Rectangle 1035"/>
          <p:cNvSpPr>
            <a:spLocks noGrp="1" noChangeArrowheads="1"/>
          </p:cNvSpPr>
          <p:nvPr>
            <p:ph type="body" idx="4294967295"/>
          </p:nvPr>
        </p:nvSpPr>
        <p:spPr>
          <a:xfrm>
            <a:off x="1182688" y="2017713"/>
            <a:ext cx="7539037" cy="4114800"/>
          </a:xfrm>
        </p:spPr>
        <p:txBody>
          <a:bodyPr/>
          <a:lstStyle/>
          <a:p>
            <a:pPr eaLnBrk="1" hangingPunct="1">
              <a:spcBef>
                <a:spcPct val="0"/>
              </a:spcBef>
              <a:spcAft>
                <a:spcPts val="600"/>
              </a:spcAft>
            </a:pPr>
            <a:r>
              <a:rPr lang="en-US" dirty="0" smtClean="0"/>
              <a:t>Most empirical evidence </a:t>
            </a:r>
            <a:r>
              <a:rPr lang="en-US" dirty="0"/>
              <a:t>supports weak-form </a:t>
            </a:r>
            <a:r>
              <a:rPr lang="en-US" dirty="0" smtClean="0"/>
              <a:t>EMH because very few trading strategies consistently earn in excess of the CAPM prediction.</a:t>
            </a:r>
          </a:p>
          <a:p>
            <a:pPr eaLnBrk="1" hangingPunct="1">
              <a:spcBef>
                <a:spcPct val="0"/>
              </a:spcBef>
              <a:spcAft>
                <a:spcPts val="600"/>
              </a:spcAft>
            </a:pPr>
            <a:r>
              <a:rPr lang="en-US" dirty="0" smtClean="0"/>
              <a:t>Two exceptions with small excess returns:</a:t>
            </a:r>
          </a:p>
          <a:p>
            <a:pPr lvl="1">
              <a:spcBef>
                <a:spcPct val="0"/>
              </a:spcBef>
              <a:spcAft>
                <a:spcPts val="600"/>
              </a:spcAft>
            </a:pPr>
            <a:r>
              <a:rPr lang="en-US" dirty="0" smtClean="0"/>
              <a:t>Short-term momentum</a:t>
            </a:r>
          </a:p>
          <a:p>
            <a:pPr lvl="1">
              <a:spcBef>
                <a:spcPct val="0"/>
              </a:spcBef>
              <a:spcAft>
                <a:spcPts val="600"/>
              </a:spcAft>
            </a:pPr>
            <a:r>
              <a:rPr lang="en-US" dirty="0" smtClean="0"/>
              <a:t>Long-term reversals</a:t>
            </a:r>
            <a:endParaRPr lang="en-US" dirty="0"/>
          </a:p>
          <a:p>
            <a:pPr eaLnBrk="1" hangingPunct="1">
              <a:spcBef>
                <a:spcPct val="0"/>
              </a:spcBef>
              <a:spcAft>
                <a:spcPts val="600"/>
              </a:spcAft>
            </a:pPr>
            <a:endParaRPr lang="en-US" dirty="0"/>
          </a:p>
        </p:txBody>
      </p:sp>
    </p:spTree>
    <p:extLst>
      <p:ext uri="{BB962C8B-B14F-4D97-AF65-F5344CB8AC3E}">
        <p14:creationId xmlns:p14="http://schemas.microsoft.com/office/powerpoint/2010/main" val="77101131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noFill/>
        </p:spPr>
        <p:txBody>
          <a:bodyPr/>
          <a:lstStyle/>
          <a:p>
            <a:pPr>
              <a:defRPr/>
            </a:pPr>
            <a:fld id="{852840C8-CEEF-4FFE-91DB-B80CB4B0D644}" type="slidenum">
              <a:rPr lang="en-US">
                <a:latin typeface="+mn-lt"/>
              </a:rPr>
              <a:pPr>
                <a:defRPr/>
              </a:pPr>
              <a:t>7</a:t>
            </a:fld>
            <a:endParaRPr lang="en-US" dirty="0">
              <a:latin typeface="+mn-lt"/>
            </a:endParaRPr>
          </a:p>
        </p:txBody>
      </p:sp>
      <p:sp>
        <p:nvSpPr>
          <p:cNvPr id="12291" name="Rectangle 10"/>
          <p:cNvSpPr>
            <a:spLocks noGrp="1" noChangeArrowheads="1"/>
          </p:cNvSpPr>
          <p:nvPr>
            <p:ph type="title"/>
          </p:nvPr>
        </p:nvSpPr>
        <p:spPr/>
        <p:txBody>
          <a:bodyPr/>
          <a:lstStyle/>
          <a:p>
            <a:r>
              <a:rPr lang="en-US" dirty="0"/>
              <a:t>What is investment risk?</a:t>
            </a:r>
          </a:p>
        </p:txBody>
      </p:sp>
      <p:sp>
        <p:nvSpPr>
          <p:cNvPr id="12292" name="Rectangle 11"/>
          <p:cNvSpPr>
            <a:spLocks noGrp="1" noChangeArrowheads="1"/>
          </p:cNvSpPr>
          <p:nvPr>
            <p:ph type="body" idx="1"/>
          </p:nvPr>
        </p:nvSpPr>
        <p:spPr/>
        <p:txBody>
          <a:bodyPr/>
          <a:lstStyle/>
          <a:p>
            <a:pPr>
              <a:lnSpc>
                <a:spcPct val="90000"/>
              </a:lnSpc>
            </a:pPr>
            <a:r>
              <a:rPr lang="en-US" dirty="0" smtClean="0"/>
              <a:t>Investment </a:t>
            </a:r>
            <a:r>
              <a:rPr lang="en-US" dirty="0"/>
              <a:t>risk </a:t>
            </a:r>
            <a:r>
              <a:rPr lang="en-US" dirty="0" smtClean="0"/>
              <a:t>is exposure to the chance of earning less </a:t>
            </a:r>
            <a:r>
              <a:rPr lang="en-US" dirty="0"/>
              <a:t>than </a:t>
            </a:r>
            <a:r>
              <a:rPr lang="en-US" dirty="0" smtClean="0"/>
              <a:t>expected</a:t>
            </a:r>
            <a:r>
              <a:rPr lang="en-US" dirty="0"/>
              <a:t>.</a:t>
            </a:r>
          </a:p>
          <a:p>
            <a:pPr>
              <a:lnSpc>
                <a:spcPct val="90000"/>
              </a:lnSpc>
            </a:pPr>
            <a:r>
              <a:rPr lang="en-US" dirty="0"/>
              <a:t>The greater the chance of a return far below the expected return, the greater the risk.</a:t>
            </a:r>
          </a:p>
        </p:txBody>
      </p:sp>
      <p:sp>
        <p:nvSpPr>
          <p:cNvPr id="12293" name="Rectangle 6"/>
          <p:cNvSpPr>
            <a:spLocks noChangeArrowheads="1"/>
          </p:cNvSpPr>
          <p:nvPr/>
        </p:nvSpPr>
        <p:spPr bwMode="auto">
          <a:xfrm>
            <a:off x="1203325" y="2270125"/>
            <a:ext cx="184150" cy="457200"/>
          </a:xfrm>
          <a:prstGeom prst="rect">
            <a:avLst/>
          </a:prstGeom>
          <a:noFill/>
          <a:ln w="12700">
            <a:noFill/>
            <a:miter lim="800000"/>
            <a:headEnd/>
            <a:tailEnd/>
          </a:ln>
        </p:spPr>
        <p:txBody>
          <a:bodyPr wrap="none" anchor="ctr"/>
          <a:lstStyle/>
          <a:p>
            <a:endParaRPr lang="en-US" dirty="0">
              <a:latin typeface="Arial" charset="0"/>
            </a:endParaRP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062"/>
          <p:cNvSpPr>
            <a:spLocks noGrp="1" noChangeArrowheads="1"/>
          </p:cNvSpPr>
          <p:nvPr>
            <p:ph type="title"/>
          </p:nvPr>
        </p:nvSpPr>
        <p:spPr/>
        <p:txBody>
          <a:bodyPr/>
          <a:lstStyle/>
          <a:p>
            <a:pPr eaLnBrk="1" hangingPunct="1"/>
            <a:r>
              <a:rPr lang="en-US" dirty="0"/>
              <a:t>Semistrong-form EMH</a:t>
            </a:r>
          </a:p>
        </p:txBody>
      </p:sp>
      <p:sp>
        <p:nvSpPr>
          <p:cNvPr id="51204" name="Rectangle 2063"/>
          <p:cNvSpPr>
            <a:spLocks noGrp="1" noChangeArrowheads="1"/>
          </p:cNvSpPr>
          <p:nvPr>
            <p:ph idx="1"/>
          </p:nvPr>
        </p:nvSpPr>
        <p:spPr/>
        <p:txBody>
          <a:bodyPr/>
          <a:lstStyle/>
          <a:p>
            <a:pPr eaLnBrk="1" hangingPunct="1"/>
            <a:r>
              <a:rPr lang="en-US" dirty="0" smtClean="0"/>
              <a:t>Current prices already reflect </a:t>
            </a:r>
            <a:r>
              <a:rPr lang="en-US" dirty="0" smtClean="0">
                <a:solidFill>
                  <a:schemeClr val="tx2"/>
                </a:solidFill>
              </a:rPr>
              <a:t>all </a:t>
            </a:r>
            <a:r>
              <a:rPr lang="en-US" dirty="0">
                <a:solidFill>
                  <a:schemeClr val="tx2"/>
                </a:solidFill>
              </a:rPr>
              <a:t>publicly available </a:t>
            </a:r>
            <a:r>
              <a:rPr lang="en-US" dirty="0" smtClean="0">
                <a:solidFill>
                  <a:schemeClr val="tx2"/>
                </a:solidFill>
              </a:rPr>
              <a:t>information</a:t>
            </a:r>
            <a:r>
              <a:rPr lang="en-US" dirty="0" smtClean="0"/>
              <a:t>, so </a:t>
            </a:r>
            <a:r>
              <a:rPr lang="en-US" dirty="0" smtClean="0"/>
              <a:t>analyzing a </a:t>
            </a:r>
            <a:r>
              <a:rPr lang="en-US" dirty="0" smtClean="0"/>
              <a:t>company is fruitless.</a:t>
            </a:r>
          </a:p>
          <a:p>
            <a:pPr eaLnBrk="1" hangingPunct="1"/>
            <a:r>
              <a:rPr lang="en-US" dirty="0" smtClean="0"/>
              <a:t>Example strategy: Invest in stocks with past 5-year annual earnings growth greater than 10%.</a:t>
            </a:r>
          </a:p>
          <a:p>
            <a:pPr eaLnBrk="1" hangingPunct="1"/>
            <a:r>
              <a:rPr lang="en-US" dirty="0" smtClean="0"/>
              <a:t>This is a type of “fundamental” analysis.</a:t>
            </a:r>
            <a:endParaRPr lang="en-US" dirty="0"/>
          </a:p>
          <a:p>
            <a:pPr eaLnBrk="1" hangingPunct="1"/>
            <a:endParaRPr lang="en-US" dirty="0"/>
          </a:p>
        </p:txBody>
      </p:sp>
      <p:sp>
        <p:nvSpPr>
          <p:cNvPr id="51202" name="Slide Number Placeholder 5"/>
          <p:cNvSpPr>
            <a:spLocks noGrp="1"/>
          </p:cNvSpPr>
          <p:nvPr>
            <p:ph type="sldNum" sz="quarter" idx="12"/>
          </p:nvPr>
        </p:nvSpPr>
        <p:spPr>
          <a:noFill/>
        </p:spPr>
        <p:txBody>
          <a:bodyPr/>
          <a:lstStyle/>
          <a:p>
            <a:fld id="{EBB39195-C006-4101-A903-C69591FE5972}" type="slidenum">
              <a:rPr lang="en-US"/>
              <a:pPr/>
              <a:t>70</a:t>
            </a:fld>
            <a:endParaRPr lang="en-US" dirty="0"/>
          </a:p>
        </p:txBody>
      </p:sp>
    </p:spTree>
    <p:extLst>
      <p:ext uri="{BB962C8B-B14F-4D97-AF65-F5344CB8AC3E}">
        <p14:creationId xmlns:p14="http://schemas.microsoft.com/office/powerpoint/2010/main" val="1709767664"/>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Semistrong-form </a:t>
            </a:r>
            <a:r>
              <a:rPr lang="en-US" dirty="0" smtClean="0"/>
              <a:t>EMH: Empirical Evidence</a:t>
            </a:r>
            <a:endParaRPr lang="en-US" dirty="0"/>
          </a:p>
        </p:txBody>
      </p:sp>
      <p:sp>
        <p:nvSpPr>
          <p:cNvPr id="3" name="Content Placeholder 2"/>
          <p:cNvSpPr>
            <a:spLocks noGrp="1"/>
          </p:cNvSpPr>
          <p:nvPr>
            <p:ph idx="1"/>
          </p:nvPr>
        </p:nvSpPr>
        <p:spPr/>
        <p:txBody>
          <a:bodyPr>
            <a:normAutofit fontScale="92500"/>
          </a:bodyPr>
          <a:lstStyle/>
          <a:p>
            <a:r>
              <a:rPr lang="en-US" dirty="0" smtClean="0"/>
              <a:t>Most empirical evidence supports the semistrong-form EMH.</a:t>
            </a:r>
          </a:p>
          <a:p>
            <a:pPr lvl="1"/>
            <a:r>
              <a:rPr lang="en-US" dirty="0" smtClean="0"/>
              <a:t>In fact, the vast majority of portfolio managers do not consistently have returns in excess of CAPM predictions.</a:t>
            </a:r>
          </a:p>
          <a:p>
            <a:r>
              <a:rPr lang="en-US" dirty="0" smtClean="0"/>
              <a:t>Two exceptions that earn excess returns:</a:t>
            </a:r>
          </a:p>
          <a:p>
            <a:pPr lvl="1"/>
            <a:r>
              <a:rPr lang="en-US" dirty="0" smtClean="0"/>
              <a:t>Small companies</a:t>
            </a:r>
          </a:p>
          <a:p>
            <a:pPr lvl="1"/>
            <a:r>
              <a:rPr lang="en-US" dirty="0" smtClean="0"/>
              <a:t>Companies with high book-to-market ratios</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71</a:t>
            </a:fld>
            <a:endParaRPr lang="en-US" dirty="0"/>
          </a:p>
        </p:txBody>
      </p:sp>
    </p:spTree>
    <p:extLst>
      <p:ext uri="{BB962C8B-B14F-4D97-AF65-F5344CB8AC3E}">
        <p14:creationId xmlns:p14="http://schemas.microsoft.com/office/powerpoint/2010/main" val="372889223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p:cNvSpPr>
            <a:spLocks noGrp="1"/>
          </p:cNvSpPr>
          <p:nvPr>
            <p:ph type="sldNum" sz="quarter" idx="12"/>
          </p:nvPr>
        </p:nvSpPr>
        <p:spPr>
          <a:noFill/>
        </p:spPr>
        <p:txBody>
          <a:bodyPr/>
          <a:lstStyle/>
          <a:p>
            <a:fld id="{A8BCF90F-CED5-40E2-96AB-AAA5C85E50B7}" type="slidenum">
              <a:rPr lang="en-US"/>
              <a:pPr/>
              <a:t>72</a:t>
            </a:fld>
            <a:endParaRPr lang="en-US" dirty="0"/>
          </a:p>
        </p:txBody>
      </p:sp>
      <p:sp>
        <p:nvSpPr>
          <p:cNvPr id="52227" name="Rectangle 1032"/>
          <p:cNvSpPr>
            <a:spLocks noGrp="1" noChangeArrowheads="1"/>
          </p:cNvSpPr>
          <p:nvPr>
            <p:ph type="title" idx="4294967295"/>
          </p:nvPr>
        </p:nvSpPr>
        <p:spPr/>
        <p:txBody>
          <a:bodyPr/>
          <a:lstStyle/>
          <a:p>
            <a:pPr eaLnBrk="1" hangingPunct="1"/>
            <a:r>
              <a:rPr lang="en-US" dirty="0"/>
              <a:t>Strong-form EMH</a:t>
            </a:r>
          </a:p>
        </p:txBody>
      </p:sp>
      <p:sp>
        <p:nvSpPr>
          <p:cNvPr id="52228" name="Rectangle 1033"/>
          <p:cNvSpPr>
            <a:spLocks noGrp="1" noChangeArrowheads="1"/>
          </p:cNvSpPr>
          <p:nvPr>
            <p:ph type="body" idx="4294967295"/>
          </p:nvPr>
        </p:nvSpPr>
        <p:spPr>
          <a:xfrm>
            <a:off x="1182688" y="2017713"/>
            <a:ext cx="7210425" cy="4114800"/>
          </a:xfrm>
        </p:spPr>
        <p:txBody>
          <a:bodyPr/>
          <a:lstStyle/>
          <a:p>
            <a:pPr eaLnBrk="1" hangingPunct="1"/>
            <a:r>
              <a:rPr lang="en-US" dirty="0"/>
              <a:t>All information, </a:t>
            </a:r>
            <a:r>
              <a:rPr lang="en-US" dirty="0">
                <a:solidFill>
                  <a:schemeClr val="tx2"/>
                </a:solidFill>
              </a:rPr>
              <a:t>even inside information</a:t>
            </a:r>
            <a:r>
              <a:rPr lang="en-US" dirty="0"/>
              <a:t>, is embedded in stock </a:t>
            </a:r>
            <a:r>
              <a:rPr lang="en-US" dirty="0" smtClean="0"/>
              <a:t>prices.</a:t>
            </a:r>
          </a:p>
          <a:p>
            <a:pPr eaLnBrk="1" hangingPunct="1"/>
            <a:r>
              <a:rPr lang="en-US" dirty="0" smtClean="0"/>
              <a:t>Not true—excess returns can be gained </a:t>
            </a:r>
            <a:r>
              <a:rPr lang="en-US" dirty="0"/>
              <a:t>by trading on the basis of insider </a:t>
            </a:r>
            <a:r>
              <a:rPr lang="en-US" dirty="0" smtClean="0"/>
              <a:t>information.</a:t>
            </a:r>
          </a:p>
          <a:p>
            <a:pPr lvl="1"/>
            <a:r>
              <a:rPr lang="en-US" dirty="0" smtClean="0"/>
              <a:t>Illegal! Go to jail now!</a:t>
            </a:r>
            <a:endParaRPr lang="en-US" dirty="0"/>
          </a:p>
          <a:p>
            <a:pPr eaLnBrk="1" hangingPunct="1"/>
            <a:endParaRPr lang="en-US" dirty="0"/>
          </a:p>
        </p:txBody>
      </p:sp>
    </p:spTree>
    <p:extLst>
      <p:ext uri="{BB962C8B-B14F-4D97-AF65-F5344CB8AC3E}">
        <p14:creationId xmlns:p14="http://schemas.microsoft.com/office/powerpoint/2010/main" val="2151587783"/>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Bubbles and Market Efficiency</a:t>
            </a:r>
            <a:endParaRPr lang="en-US" dirty="0"/>
          </a:p>
        </p:txBody>
      </p:sp>
      <p:sp>
        <p:nvSpPr>
          <p:cNvPr id="3" name="Content Placeholder 2"/>
          <p:cNvSpPr>
            <a:spLocks noGrp="1"/>
          </p:cNvSpPr>
          <p:nvPr>
            <p:ph idx="1"/>
          </p:nvPr>
        </p:nvSpPr>
        <p:spPr/>
        <p:txBody>
          <a:bodyPr>
            <a:normAutofit lnSpcReduction="10000"/>
          </a:bodyPr>
          <a:lstStyle/>
          <a:p>
            <a:r>
              <a:rPr lang="en-US" dirty="0" smtClean="0"/>
              <a:t>Market bubbles:</a:t>
            </a:r>
          </a:p>
          <a:p>
            <a:pPr lvl="1"/>
            <a:r>
              <a:rPr lang="en-US" dirty="0" smtClean="0"/>
              <a:t>Prices </a:t>
            </a:r>
            <a:r>
              <a:rPr lang="en-US" dirty="0"/>
              <a:t>climb rapidly to heights that would have been considered extremely unlikely before the </a:t>
            </a:r>
            <a:r>
              <a:rPr lang="en-US" dirty="0" smtClean="0"/>
              <a:t>run-up.</a:t>
            </a:r>
          </a:p>
          <a:p>
            <a:pPr lvl="1"/>
            <a:r>
              <a:rPr lang="en-US" dirty="0" smtClean="0"/>
              <a:t>Trading volume is unusually high.</a:t>
            </a:r>
          </a:p>
          <a:p>
            <a:pPr lvl="1"/>
            <a:r>
              <a:rPr lang="en-US" dirty="0" smtClean="0"/>
              <a:t>Many </a:t>
            </a:r>
            <a:r>
              <a:rPr lang="en-US" dirty="0"/>
              <a:t>new investors (or speculators?) eagerly enter the </a:t>
            </a:r>
            <a:r>
              <a:rPr lang="en-US" dirty="0" smtClean="0"/>
              <a:t>market.</a:t>
            </a:r>
          </a:p>
          <a:p>
            <a:pPr lvl="1"/>
            <a:r>
              <a:rPr lang="en-US" dirty="0" smtClean="0"/>
              <a:t>Prices </a:t>
            </a:r>
            <a:r>
              <a:rPr lang="en-US" dirty="0"/>
              <a:t>suddenly fall </a:t>
            </a:r>
            <a:r>
              <a:rPr lang="en-US" dirty="0" smtClean="0"/>
              <a:t>precipitously.</a:t>
            </a:r>
          </a:p>
          <a:p>
            <a:r>
              <a:rPr lang="en-US" dirty="0" smtClean="0"/>
              <a:t>What does this imply about the EMH?</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73</a:t>
            </a:fld>
            <a:endParaRPr lang="en-US" dirty="0"/>
          </a:p>
        </p:txBody>
      </p:sp>
    </p:spTree>
    <p:extLst>
      <p:ext uri="{BB962C8B-B14F-4D97-AF65-F5344CB8AC3E}">
        <p14:creationId xmlns:p14="http://schemas.microsoft.com/office/powerpoint/2010/main" val="384545350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Bubbles are hard to puncture.</a:t>
            </a:r>
            <a:endParaRPr lang="en-US" dirty="0"/>
          </a:p>
        </p:txBody>
      </p:sp>
      <p:sp>
        <p:nvSpPr>
          <p:cNvPr id="3" name="Content Placeholder 2"/>
          <p:cNvSpPr>
            <a:spLocks noGrp="1"/>
          </p:cNvSpPr>
          <p:nvPr>
            <p:ph idx="1"/>
          </p:nvPr>
        </p:nvSpPr>
        <p:spPr/>
        <p:txBody>
          <a:bodyPr/>
          <a:lstStyle/>
          <a:p>
            <a:r>
              <a:rPr lang="en-US" dirty="0" smtClean="0"/>
              <a:t>If there is a bubble, why don’t traders take positions that make big profits when the bubble bursts?</a:t>
            </a:r>
          </a:p>
          <a:p>
            <a:pPr lvl="1"/>
            <a:r>
              <a:rPr lang="en-US" dirty="0" smtClean="0"/>
              <a:t>It is hard to recognize a bubble until after it bursts—then it seems obvious!</a:t>
            </a:r>
          </a:p>
          <a:p>
            <a:pPr lvl="1"/>
            <a:r>
              <a:rPr lang="en-US" dirty="0" smtClean="0"/>
              <a:t>Trading strategies expose traders to possible big negative cash flows if the bubble is slow to burst.</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74</a:t>
            </a:fld>
            <a:endParaRPr lang="en-US" dirty="0"/>
          </a:p>
        </p:txBody>
      </p:sp>
    </p:spTree>
    <p:extLst>
      <p:ext uri="{BB962C8B-B14F-4D97-AF65-F5344CB8AC3E}">
        <p14:creationId xmlns:p14="http://schemas.microsoft.com/office/powerpoint/2010/main" val="218748545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pPr eaLnBrk="1" hangingPunct="1"/>
            <a:r>
              <a:rPr lang="en-US" dirty="0" smtClean="0"/>
              <a:t>Market Efficiency:</a:t>
            </a:r>
            <a:br>
              <a:rPr lang="en-US" dirty="0" smtClean="0"/>
            </a:br>
            <a:r>
              <a:rPr lang="en-US" dirty="0" smtClean="0"/>
              <a:t>The Bottom Line</a:t>
            </a:r>
            <a:endParaRPr lang="en-US" dirty="0"/>
          </a:p>
        </p:txBody>
      </p:sp>
      <p:sp>
        <p:nvSpPr>
          <p:cNvPr id="54276" name="Rectangle 3"/>
          <p:cNvSpPr>
            <a:spLocks noGrp="1" noChangeArrowheads="1"/>
          </p:cNvSpPr>
          <p:nvPr>
            <p:ph idx="1"/>
          </p:nvPr>
        </p:nvSpPr>
        <p:spPr/>
        <p:txBody>
          <a:bodyPr/>
          <a:lstStyle/>
          <a:p>
            <a:pPr eaLnBrk="1" hangingPunct="1">
              <a:spcBef>
                <a:spcPct val="0"/>
              </a:spcBef>
              <a:spcAft>
                <a:spcPts val="600"/>
              </a:spcAft>
            </a:pPr>
            <a:r>
              <a:rPr lang="en-US" dirty="0"/>
              <a:t>For most stocks, for most of the time, it is generally safe to assume that the market is reasonably efficient.</a:t>
            </a:r>
          </a:p>
          <a:p>
            <a:pPr eaLnBrk="1" hangingPunct="1">
              <a:spcBef>
                <a:spcPct val="0"/>
              </a:spcBef>
              <a:spcAft>
                <a:spcPts val="600"/>
              </a:spcAft>
            </a:pPr>
            <a:r>
              <a:rPr lang="en-US" dirty="0"/>
              <a:t>Many investors have given up trying to beat the </a:t>
            </a:r>
            <a:r>
              <a:rPr lang="en-US" dirty="0" smtClean="0"/>
              <a:t>market, which helps </a:t>
            </a:r>
            <a:r>
              <a:rPr lang="en-US" dirty="0"/>
              <a:t>explain the </a:t>
            </a:r>
            <a:r>
              <a:rPr lang="en-US" dirty="0" smtClean="0"/>
              <a:t>popularity </a:t>
            </a:r>
            <a:r>
              <a:rPr lang="en-US" dirty="0"/>
              <a:t>of index </a:t>
            </a:r>
            <a:r>
              <a:rPr lang="en-US" dirty="0" smtClean="0"/>
              <a:t>funds. </a:t>
            </a:r>
          </a:p>
          <a:p>
            <a:pPr eaLnBrk="1" hangingPunct="1">
              <a:spcBef>
                <a:spcPct val="0"/>
              </a:spcBef>
              <a:spcAft>
                <a:spcPts val="600"/>
              </a:spcAft>
            </a:pPr>
            <a:r>
              <a:rPr lang="en-US" dirty="0" smtClean="0"/>
              <a:t>However</a:t>
            </a:r>
            <a:r>
              <a:rPr lang="en-US" dirty="0"/>
              <a:t>, </a:t>
            </a:r>
            <a:r>
              <a:rPr lang="en-US" dirty="0" smtClean="0"/>
              <a:t>bubbles do occur infrequently.</a:t>
            </a:r>
            <a:endParaRPr lang="en-US" dirty="0"/>
          </a:p>
        </p:txBody>
      </p:sp>
      <p:sp>
        <p:nvSpPr>
          <p:cNvPr id="54274" name="Slide Number Placeholder 5"/>
          <p:cNvSpPr>
            <a:spLocks noGrp="1"/>
          </p:cNvSpPr>
          <p:nvPr>
            <p:ph type="sldNum" sz="quarter" idx="12"/>
          </p:nvPr>
        </p:nvSpPr>
        <p:spPr>
          <a:noFill/>
        </p:spPr>
        <p:txBody>
          <a:bodyPr/>
          <a:lstStyle/>
          <a:p>
            <a:fld id="{BFF4C99F-B81F-473D-AA16-1700FB68B485}" type="slidenum">
              <a:rPr lang="en-US"/>
              <a:pPr/>
              <a:t>75</a:t>
            </a:fld>
            <a:endParaRPr lang="en-US" dirty="0"/>
          </a:p>
        </p:txBody>
      </p:sp>
    </p:spTree>
    <p:extLst>
      <p:ext uri="{BB962C8B-B14F-4D97-AF65-F5344CB8AC3E}">
        <p14:creationId xmlns:p14="http://schemas.microsoft.com/office/powerpoint/2010/main" val="1308361765"/>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CAPM:</a:t>
            </a:r>
            <a:r>
              <a:rPr lang="en-US" dirty="0"/>
              <a:t/>
            </a:r>
            <a:br>
              <a:rPr lang="en-US" dirty="0"/>
            </a:br>
            <a:r>
              <a:rPr lang="en-US" dirty="0"/>
              <a:t>The Bottom Line</a:t>
            </a:r>
          </a:p>
        </p:txBody>
      </p:sp>
      <p:sp>
        <p:nvSpPr>
          <p:cNvPr id="3" name="Content Placeholder 2"/>
          <p:cNvSpPr>
            <a:spLocks noGrp="1"/>
          </p:cNvSpPr>
          <p:nvPr>
            <p:ph idx="1"/>
          </p:nvPr>
        </p:nvSpPr>
        <p:spPr/>
        <p:txBody>
          <a:bodyPr>
            <a:normAutofit fontScale="92500" lnSpcReduction="10000"/>
          </a:bodyPr>
          <a:lstStyle/>
          <a:p>
            <a:r>
              <a:rPr lang="en-US" dirty="0" smtClean="0"/>
              <a:t>Empirical tests of CAPM </a:t>
            </a:r>
            <a:r>
              <a:rPr lang="en-US" dirty="0"/>
              <a:t>have </a:t>
            </a:r>
            <a:r>
              <a:rPr lang="en-US" dirty="0" smtClean="0"/>
              <a:t>statistical problems </a:t>
            </a:r>
            <a:r>
              <a:rPr lang="en-US" dirty="0"/>
              <a:t>that make empirical verification or rejection virtually </a:t>
            </a:r>
            <a:r>
              <a:rPr lang="en-US" dirty="0" smtClean="0"/>
              <a:t>impossible.</a:t>
            </a:r>
          </a:p>
          <a:p>
            <a:r>
              <a:rPr lang="en-US" dirty="0" smtClean="0"/>
              <a:t>Most corporations use the CAPM to determine their stock’s required return.</a:t>
            </a:r>
          </a:p>
          <a:p>
            <a:r>
              <a:rPr lang="en-US" dirty="0" smtClean="0"/>
              <a:t>Most researchers use multi-factor models to identify the portion of a stock’s return that remains unexplained after accounting for the model’s factors.</a:t>
            </a:r>
            <a:endParaRPr lang="en-US" dirty="0"/>
          </a:p>
        </p:txBody>
      </p:sp>
      <p:sp>
        <p:nvSpPr>
          <p:cNvPr id="4" name="Slide Number Placeholder 3"/>
          <p:cNvSpPr>
            <a:spLocks noGrp="1"/>
          </p:cNvSpPr>
          <p:nvPr>
            <p:ph type="sldNum" sz="quarter" idx="12"/>
          </p:nvPr>
        </p:nvSpPr>
        <p:spPr/>
        <p:txBody>
          <a:bodyPr/>
          <a:lstStyle/>
          <a:p>
            <a:fld id="{12A21A09-F6D9-4CB2-B28F-70A9AB2C84DB}" type="slidenum">
              <a:rPr lang="en-US" smtClean="0"/>
              <a:pPr/>
              <a:t>76</a:t>
            </a:fld>
            <a:endParaRPr lang="en-US" dirty="0"/>
          </a:p>
        </p:txBody>
      </p:sp>
    </p:spTree>
    <p:extLst>
      <p:ext uri="{BB962C8B-B14F-4D97-AF65-F5344CB8AC3E}">
        <p14:creationId xmlns:p14="http://schemas.microsoft.com/office/powerpoint/2010/main" val="125044653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noFill/>
        </p:spPr>
        <p:txBody>
          <a:bodyPr/>
          <a:lstStyle/>
          <a:p>
            <a:pPr>
              <a:defRPr/>
            </a:pPr>
            <a:fld id="{0AA07ED4-B798-4418-AE3A-62143A795587}" type="slidenum">
              <a:rPr lang="en-US">
                <a:latin typeface="+mn-lt"/>
              </a:rPr>
              <a:pPr>
                <a:defRPr/>
              </a:pPr>
              <a:t>77</a:t>
            </a:fld>
            <a:endParaRPr lang="en-US" dirty="0">
              <a:latin typeface="+mn-lt"/>
            </a:endParaRPr>
          </a:p>
        </p:txBody>
      </p:sp>
      <p:sp>
        <p:nvSpPr>
          <p:cNvPr id="55299" name="Rectangle 11"/>
          <p:cNvSpPr>
            <a:spLocks noGrp="1" noChangeArrowheads="1"/>
          </p:cNvSpPr>
          <p:nvPr>
            <p:ph type="title"/>
          </p:nvPr>
        </p:nvSpPr>
        <p:spPr/>
        <p:txBody>
          <a:bodyPr/>
          <a:lstStyle/>
          <a:p>
            <a:r>
              <a:rPr lang="en-US" sz="4000" dirty="0"/>
              <a:t>Has the CAPM been completely confirmed or refuted?</a:t>
            </a:r>
          </a:p>
        </p:txBody>
      </p:sp>
      <p:sp>
        <p:nvSpPr>
          <p:cNvPr id="55300" name="Rectangle 12"/>
          <p:cNvSpPr>
            <a:spLocks noGrp="1" noChangeArrowheads="1"/>
          </p:cNvSpPr>
          <p:nvPr>
            <p:ph type="body" idx="1"/>
          </p:nvPr>
        </p:nvSpPr>
        <p:spPr/>
        <p:txBody>
          <a:bodyPr/>
          <a:lstStyle/>
          <a:p>
            <a:r>
              <a:rPr lang="en-US" dirty="0"/>
              <a:t>No.  The statistical tests have problems that make empirical verification or rejection virtually impossible.</a:t>
            </a:r>
          </a:p>
          <a:p>
            <a:pPr lvl="1"/>
            <a:r>
              <a:rPr lang="en-US" dirty="0"/>
              <a:t>Investors’ required returns are based on future risk, but betas are calculated with historical data.</a:t>
            </a:r>
          </a:p>
          <a:p>
            <a:pPr lvl="1"/>
            <a:r>
              <a:rPr lang="en-US" dirty="0"/>
              <a:t>Investors may be concerned about  both stand-alone and market risk.</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Slide Number Placeholder 5"/>
          <p:cNvSpPr>
            <a:spLocks noGrp="1"/>
          </p:cNvSpPr>
          <p:nvPr>
            <p:ph type="sldNum" sz="quarter" idx="12"/>
          </p:nvPr>
        </p:nvSpPr>
        <p:spPr>
          <a:noFill/>
        </p:spPr>
        <p:txBody>
          <a:bodyPr/>
          <a:lstStyle/>
          <a:p>
            <a:pPr>
              <a:defRPr/>
            </a:pPr>
            <a:fld id="{07953879-80E7-441D-8717-001D34E2FD43}" type="slidenum">
              <a:rPr lang="en-US">
                <a:latin typeface="+mn-lt"/>
              </a:rPr>
              <a:pPr>
                <a:defRPr/>
              </a:pPr>
              <a:t>8</a:t>
            </a:fld>
            <a:endParaRPr lang="en-US" dirty="0">
              <a:latin typeface="+mn-lt"/>
            </a:endParaRPr>
          </a:p>
        </p:txBody>
      </p:sp>
      <p:sp>
        <p:nvSpPr>
          <p:cNvPr id="13315" name="Rectangle 290"/>
          <p:cNvSpPr>
            <a:spLocks noGrp="1" noChangeArrowheads="1"/>
          </p:cNvSpPr>
          <p:nvPr>
            <p:ph type="title" idx="4294967295"/>
          </p:nvPr>
        </p:nvSpPr>
        <p:spPr/>
        <p:txBody>
          <a:bodyPr/>
          <a:lstStyle/>
          <a:p>
            <a:r>
              <a:rPr lang="en-US" sz="3200" dirty="0" smtClean="0"/>
              <a:t>Scenarios and Returns for the 10-Year Zero Coupon T-bond Over the Next Year</a:t>
            </a:r>
            <a:endParaRPr lang="en-US" sz="3200" dirty="0"/>
          </a:p>
        </p:txBody>
      </p:sp>
      <p:graphicFrame>
        <p:nvGraphicFramePr>
          <p:cNvPr id="195877" name="Group 293"/>
          <p:cNvGraphicFramePr>
            <a:graphicFrameLocks noGrp="1"/>
          </p:cNvGraphicFramePr>
          <p:nvPr>
            <p:ph type="tbl" idx="4294967295"/>
            <p:extLst>
              <p:ext uri="{D42A27DB-BD31-4B8C-83A1-F6EECF244321}">
                <p14:modId xmlns:p14="http://schemas.microsoft.com/office/powerpoint/2010/main" val="1720126834"/>
              </p:ext>
            </p:extLst>
          </p:nvPr>
        </p:nvGraphicFramePr>
        <p:xfrm>
          <a:off x="1752600" y="1981200"/>
          <a:ext cx="5714999" cy="4374198"/>
        </p:xfrm>
        <a:graphic>
          <a:graphicData uri="http://schemas.openxmlformats.org/drawingml/2006/table">
            <a:tbl>
              <a:tblPr/>
              <a:tblGrid>
                <a:gridCol w="1905000"/>
                <a:gridCol w="2250861"/>
                <a:gridCol w="1559138"/>
              </a:tblGrid>
              <a:tr h="639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chemeClr val="tx2"/>
                          </a:solidFill>
                          <a:effectLst/>
                          <a:latin typeface="Tahoma" pitchFamily="34" charset="0"/>
                        </a:rPr>
                        <a:t>Scenario</a:t>
                      </a:r>
                      <a:endParaRPr kumimoji="0" lang="en-US" sz="3600" b="1" i="0" u="none" strike="noStrike" cap="none" normalizeH="0" baseline="0" dirty="0" smtClean="0">
                        <a:ln>
                          <a:noFill/>
                        </a:ln>
                        <a:solidFill>
                          <a:schemeClr val="tx2"/>
                        </a:solidFill>
                        <a:effectLst/>
                        <a:latin typeface="Tahoma" pitchFamily="34" charset="0"/>
                      </a:endParaRPr>
                    </a:p>
                  </a:txBody>
                  <a:tcPr anchor="b"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n-US" sz="2800" b="1" i="0" u="sng" strike="noStrike" cap="none" normalizeH="0" baseline="0" dirty="0" smtClean="0">
                          <a:ln>
                            <a:noFill/>
                          </a:ln>
                          <a:solidFill>
                            <a:schemeClr val="tx2"/>
                          </a:solidFill>
                          <a:effectLst/>
                          <a:latin typeface="Tahoma" pitchFamily="34" charset="0"/>
                        </a:rPr>
                        <a:t>Probability</a:t>
                      </a:r>
                    </a:p>
                  </a:txBody>
                  <a:tcPr anchor="b"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chemeClr val="tx2"/>
                          </a:solidFill>
                          <a:effectLst/>
                          <a:latin typeface="Tahoma" pitchFamily="34" charset="0"/>
                        </a:rPr>
                        <a:t>Return</a:t>
                      </a:r>
                      <a:endParaRPr kumimoji="0" lang="en-US" sz="3600" b="1" i="0" u="none" strike="noStrike" cap="none" normalizeH="0" baseline="0" dirty="0" smtClean="0">
                        <a:ln>
                          <a:noFill/>
                        </a:ln>
                        <a:solidFill>
                          <a:schemeClr val="tx2"/>
                        </a:solidFill>
                        <a:effectLst/>
                        <a:latin typeface="Tahoma" pitchFamily="34" charset="0"/>
                      </a:endParaRPr>
                    </a:p>
                  </a:txBody>
                  <a:tcPr anchor="b" horzOverflow="overflow">
                    <a:lnL>
                      <a:noFill/>
                    </a:lnL>
                    <a:lnR>
                      <a:noFill/>
                    </a:lnR>
                    <a:lnT cap="flat">
                      <a:noFill/>
                    </a:lnT>
                    <a:lnB w="12700" cap="flat" cmpd="sng" algn="ctr">
                      <a:noFill/>
                      <a:prstDash val="solid"/>
                      <a:round/>
                      <a:headEnd type="none" w="med" len="med"/>
                      <a:tailEnd type="none" w="med" len="med"/>
                    </a:lnB>
                    <a:lnTlToBr>
                      <a:noFill/>
                    </a:lnTlToBr>
                    <a:lnBlToTr>
                      <a:noFill/>
                    </a:lnBlToTr>
                    <a:noFill/>
                  </a:tcPr>
                </a:tc>
              </a:tr>
              <a:tr h="771525">
                <a:tc>
                  <a:txBody>
                    <a:bodyPr/>
                    <a:lstStyle/>
                    <a:p>
                      <a:pPr algn="l" fontAlgn="ctr"/>
                      <a:r>
                        <a:rPr lang="en-US" sz="2800" b="0" i="0" u="none" strike="noStrike" dirty="0">
                          <a:effectLst/>
                          <a:latin typeface="+mn-lt"/>
                        </a:rPr>
                        <a:t>Worst Case</a:t>
                      </a:r>
                    </a:p>
                  </a:txBody>
                  <a:tcPr marL="0" marR="0" marT="0" marB="0" anchor="ctr">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ahoma" pitchFamily="34" charset="0"/>
                        </a:rPr>
                        <a:t> 0.10</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7013" algn="dec"/>
                        </a:tabLst>
                      </a:pPr>
                      <a:r>
                        <a:rPr kumimoji="0" lang="en-US" sz="2800" b="0" i="0" u="none" strike="noStrike" cap="none" normalizeH="0" baseline="0" dirty="0" smtClean="0">
                          <a:ln>
                            <a:noFill/>
                          </a:ln>
                          <a:solidFill>
                            <a:schemeClr val="tx1"/>
                          </a:solidFill>
                          <a:effectLst/>
                          <a:latin typeface="Tahoma" pitchFamily="34" charset="0"/>
                        </a:rPr>
                        <a:t>	−14%</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a:noFill/>
                    </a:lnTlToBr>
                    <a:lnBlToTr>
                      <a:noFill/>
                    </a:lnBlToTr>
                    <a:noFill/>
                  </a:tcPr>
                </a:tc>
              </a:tr>
              <a:tr h="487363">
                <a:tc>
                  <a:txBody>
                    <a:bodyPr/>
                    <a:lstStyle/>
                    <a:p>
                      <a:pPr algn="l" fontAlgn="ctr"/>
                      <a:r>
                        <a:rPr lang="en-US" sz="2800" b="0" i="0" u="none" strike="noStrike" dirty="0">
                          <a:effectLst/>
                          <a:latin typeface="+mn-lt"/>
                        </a:rPr>
                        <a:t>Poor Case</a:t>
                      </a:r>
                    </a:p>
                  </a:txBody>
                  <a:tcPr marL="0" marR="0" marT="0" marB="0" anchor="ctr">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ahoma" pitchFamily="34" charset="0"/>
                        </a:rPr>
                        <a:t> 0.20</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7013" algn="dec"/>
                        </a:tabLst>
                      </a:pPr>
                      <a:r>
                        <a:rPr kumimoji="0" lang="en-US" sz="2800" b="0" i="0" u="none" strike="noStrike" cap="none" normalizeH="0" baseline="0" dirty="0" smtClean="0">
                          <a:ln>
                            <a:noFill/>
                          </a:ln>
                          <a:solidFill>
                            <a:schemeClr val="tx1"/>
                          </a:solidFill>
                          <a:effectLst/>
                          <a:latin typeface="Tahoma" pitchFamily="34" charset="0"/>
                        </a:rPr>
                        <a:t>	−4%</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487363">
                <a:tc>
                  <a:txBody>
                    <a:bodyPr/>
                    <a:lstStyle/>
                    <a:p>
                      <a:pPr algn="l" fontAlgn="ctr"/>
                      <a:r>
                        <a:rPr lang="en-US" sz="2800" b="0" i="0" u="none" strike="noStrike" dirty="0">
                          <a:effectLst/>
                          <a:latin typeface="+mn-lt"/>
                        </a:rPr>
                        <a:t>Most Likely</a:t>
                      </a:r>
                    </a:p>
                  </a:txBody>
                  <a:tcPr marL="0" marR="0" marT="0" marB="0" anchor="ctr">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ahoma" pitchFamily="34" charset="0"/>
                        </a:rPr>
                        <a:t> 0.40</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7013" algn="dec"/>
                        </a:tabLst>
                      </a:pPr>
                      <a:r>
                        <a:rPr kumimoji="0" lang="en-US" sz="2800" b="0" i="0" u="none" strike="noStrike" cap="none" normalizeH="0" baseline="0" dirty="0" smtClean="0">
                          <a:ln>
                            <a:noFill/>
                          </a:ln>
                          <a:solidFill>
                            <a:schemeClr val="tx1"/>
                          </a:solidFill>
                          <a:effectLst/>
                          <a:latin typeface="Tahoma" pitchFamily="34" charset="0"/>
                        </a:rPr>
                        <a:t>	6%</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768350">
                <a:tc>
                  <a:txBody>
                    <a:bodyPr/>
                    <a:lstStyle/>
                    <a:p>
                      <a:pPr algn="l" fontAlgn="ctr"/>
                      <a:r>
                        <a:rPr lang="en-US" sz="2800" b="0" i="0" u="none" strike="noStrike" dirty="0">
                          <a:effectLst/>
                          <a:latin typeface="+mn-lt"/>
                        </a:rPr>
                        <a:t>Good Case</a:t>
                      </a:r>
                    </a:p>
                  </a:txBody>
                  <a:tcPr marL="0" marR="0" marT="0" marB="0" anchor="ctr">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ahoma" pitchFamily="34" charset="0"/>
                        </a:rPr>
                        <a:t> 0.20</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7013" algn="dec"/>
                        </a:tabLst>
                      </a:pPr>
                      <a:r>
                        <a:rPr kumimoji="0" lang="en-US" sz="2800" b="0" i="0" u="none" strike="noStrike" cap="none" normalizeH="0" baseline="0" dirty="0" smtClean="0">
                          <a:ln>
                            <a:noFill/>
                          </a:ln>
                          <a:solidFill>
                            <a:schemeClr val="tx1"/>
                          </a:solidFill>
                          <a:effectLst/>
                          <a:latin typeface="Tahoma" pitchFamily="34" charset="0"/>
                        </a:rPr>
                        <a:t> 	16%</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441325">
                <a:tc>
                  <a:txBody>
                    <a:bodyPr/>
                    <a:lstStyle/>
                    <a:p>
                      <a:pPr algn="l" fontAlgn="ctr"/>
                      <a:r>
                        <a:rPr lang="en-US" sz="2800" b="0" i="0" u="none" strike="noStrike" dirty="0">
                          <a:effectLst/>
                          <a:latin typeface="+mn-lt"/>
                        </a:rPr>
                        <a:t>Best Case</a:t>
                      </a:r>
                    </a:p>
                  </a:txBody>
                  <a:tcPr marL="0" marR="0" marT="0" marB="0" anchor="ctr">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ahoma" pitchFamily="34" charset="0"/>
                        </a:rPr>
                        <a:t> </a:t>
                      </a:r>
                      <a:r>
                        <a:rPr kumimoji="0" lang="en-US" sz="2800" b="0" i="0" u="sng" strike="noStrike" cap="none" normalizeH="0" baseline="0" dirty="0" smtClean="0">
                          <a:ln>
                            <a:noFill/>
                          </a:ln>
                          <a:solidFill>
                            <a:schemeClr val="tx1"/>
                          </a:solidFill>
                          <a:effectLst/>
                          <a:latin typeface="Tahoma" pitchFamily="34" charset="0"/>
                        </a:rPr>
                        <a:t>0.10</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7013" algn="dec"/>
                        </a:tabLst>
                      </a:pPr>
                      <a:r>
                        <a:rPr kumimoji="0" lang="en-US" sz="2800" b="0" i="0" u="none" strike="noStrike" cap="none" normalizeH="0" baseline="0" dirty="0" smtClean="0">
                          <a:ln>
                            <a:noFill/>
                          </a:ln>
                          <a:solidFill>
                            <a:schemeClr val="tx1"/>
                          </a:solidFill>
                          <a:effectLst/>
                          <a:latin typeface="Tahoma" pitchFamily="34" charset="0"/>
                        </a:rPr>
                        <a:t> 	26%</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endParaRPr kumimoji="0" lang="en-US" sz="3600" b="0" i="0" u="none" strike="noStrike" cap="none" normalizeH="0" baseline="0" dirty="0" smtClean="0">
                        <a:ln>
                          <a:noFill/>
                        </a:ln>
                        <a:solidFill>
                          <a:schemeClr val="tx1"/>
                        </a:solidFill>
                        <a:effectLst/>
                        <a:latin typeface="Tahoma" pitchFamily="34"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ahoma" pitchFamily="34" charset="0"/>
                        </a:rPr>
                        <a:t> 1.00</a:t>
                      </a:r>
                    </a:p>
                  </a:txBody>
                  <a:tcPr horzOverflow="overflow">
                    <a:lnL>
                      <a:noFill/>
                    </a:lnL>
                    <a:lnR>
                      <a:noFill/>
                    </a:lnR>
                    <a:ln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endParaRPr kumimoji="0" lang="en-US" sz="3600" b="0" i="0" u="none" strike="noStrike" cap="none" normalizeH="0" baseline="0" dirty="0" smtClean="0">
                        <a:ln>
                          <a:noFill/>
                        </a:ln>
                        <a:solidFill>
                          <a:schemeClr val="tx1"/>
                        </a:solidFill>
                        <a:effectLst/>
                        <a:latin typeface="Tahoma" pitchFamily="34" charset="0"/>
                      </a:endParaRPr>
                    </a:p>
                  </a:txBody>
                  <a:tcPr horzOverflow="overflow">
                    <a:lnL>
                      <a:noFill/>
                    </a:lnL>
                    <a:lnR>
                      <a:noFill/>
                    </a:lnR>
                    <a:lnT w="12700" cap="flat" cmpd="sng" algn="ctr">
                      <a:no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Discrete Probability Distribution for Scenarios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2660384"/>
              </p:ext>
            </p:extLst>
          </p:nvPr>
        </p:nvGraphicFramePr>
        <p:xfrm>
          <a:off x="1182688" y="2017713"/>
          <a:ext cx="77724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12A21A09-F6D9-4CB2-B28F-70A9AB2C84DB}" type="slidenum">
              <a:rPr lang="en-US" smtClean="0"/>
              <a:pPr/>
              <a:t>9</a:t>
            </a:fld>
            <a:endParaRPr lang="en-US" dirty="0"/>
          </a:p>
        </p:txBody>
      </p:sp>
    </p:spTree>
    <p:extLst>
      <p:ext uri="{BB962C8B-B14F-4D97-AF65-F5344CB8AC3E}">
        <p14:creationId xmlns:p14="http://schemas.microsoft.com/office/powerpoint/2010/main" val="403320086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Blends">
  <a:themeElements>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_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1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_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_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1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4615</TotalTime>
  <Pages>42</Pages>
  <Words>3177</Words>
  <Application>Microsoft Office PowerPoint</Application>
  <PresentationFormat>On-screen Show (4:3)</PresentationFormat>
  <Paragraphs>675</Paragraphs>
  <Slides>77</Slides>
  <Notes>44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77</vt:i4>
      </vt:variant>
    </vt:vector>
  </HeadingPairs>
  <TitlesOfParts>
    <vt:vector size="85" baseType="lpstr">
      <vt:lpstr>Arial</vt:lpstr>
      <vt:lpstr>Cambria</vt:lpstr>
      <vt:lpstr>Cambria Math</vt:lpstr>
      <vt:lpstr>Symbol</vt:lpstr>
      <vt:lpstr>Tahoma</vt:lpstr>
      <vt:lpstr>Times New Roman</vt:lpstr>
      <vt:lpstr>Wingdings</vt:lpstr>
      <vt:lpstr>1_Blends</vt:lpstr>
      <vt:lpstr>Brigham &amp; Daves</vt:lpstr>
      <vt:lpstr>CHAPTER 2</vt:lpstr>
      <vt:lpstr>Topics in Chapter</vt:lpstr>
      <vt:lpstr>PowerPoint Presentation</vt:lpstr>
      <vt:lpstr>What are investment returns?</vt:lpstr>
      <vt:lpstr>An investment costs $1,000 and is sold after 1 year for $1,100.</vt:lpstr>
      <vt:lpstr>What is investment risk?</vt:lpstr>
      <vt:lpstr>Scenarios and Returns for the 10-Year Zero Coupon T-bond Over the Next Year</vt:lpstr>
      <vt:lpstr>Discrete Probability Distribution for Scenarios</vt:lpstr>
      <vt:lpstr>Example of a Continuous Probability Distribution</vt:lpstr>
      <vt:lpstr>Calculate the expected rate of return (r ̂ ) on the bond for the next year.</vt:lpstr>
      <vt:lpstr>Use Excel to Calculate the Expected Value of a Discrete Distribution</vt:lpstr>
      <vt:lpstr>Consider these probability distributions for two investments. Which riskier? Why?</vt:lpstr>
      <vt:lpstr>Stand-Alone Risk: Standard Deviation</vt:lpstr>
      <vt:lpstr>Variance (σ2) and Standard Deviation (σ) for Discrete Probabilities</vt:lpstr>
      <vt:lpstr>Standard Deviation of the Bond’s Return During the Next Year</vt:lpstr>
      <vt:lpstr>Use Excel to Calculate the Variance and Standard Deviation of a Discrete Distribution</vt:lpstr>
      <vt:lpstr>Understanding the Standard Deviation</vt:lpstr>
      <vt:lpstr>Useful in Comparing Investments</vt:lpstr>
      <vt:lpstr>Using Historical Data to Estimate Risk</vt:lpstr>
      <vt:lpstr>Formulas for a Sample of T Historical Returns</vt:lpstr>
      <vt:lpstr>Excel Functions a Sample of T Historical Returns</vt:lpstr>
      <vt:lpstr>Historical Data for Stock Returns</vt:lpstr>
      <vt:lpstr>Average and Standard Deviations for Stand-Alone Investments</vt:lpstr>
      <vt:lpstr>How risky is Blandy stock?</vt:lpstr>
      <vt:lpstr>Portfolio Returns</vt:lpstr>
      <vt:lpstr>Example: 2-Stock Portfolio</vt:lpstr>
      <vt:lpstr>Historical Data for Stocks and Portfolio Returns</vt:lpstr>
      <vt:lpstr>Portfolio Historical Average and Standard Deviation</vt:lpstr>
      <vt:lpstr>How closely do the returns follow one another?</vt:lpstr>
      <vt:lpstr>Correlation Coefficient (ρi,j)</vt:lpstr>
      <vt:lpstr>Excel Functions to Estimate the Correlation Coefficient (ρi,j)</vt:lpstr>
      <vt:lpstr>2-Stock Portfolios</vt:lpstr>
      <vt:lpstr>Adding Stocks to a Portfolio</vt:lpstr>
      <vt:lpstr>Risk vs. Number of Stocks in Portfolio</vt:lpstr>
      <vt:lpstr>Stand-alone risk = Market risk + Diversifiable risk</vt:lpstr>
      <vt:lpstr>Conclusions</vt:lpstr>
      <vt:lpstr>Can an investor holding one stock earn a return commensurate with its risk?</vt:lpstr>
      <vt:lpstr>Market Risk Due to an Individual Stock</vt:lpstr>
      <vt:lpstr>Market Risk as Defined by the CAPM</vt:lpstr>
      <vt:lpstr>Market Risk and Beta</vt:lpstr>
      <vt:lpstr>Market Risk and Beta</vt:lpstr>
      <vt:lpstr>Required Return and Risk: General Concept</vt:lpstr>
      <vt:lpstr>Required Return and Risk: The CAPM</vt:lpstr>
      <vt:lpstr>The Security Market Line: Relating Risk and Required Return</vt:lpstr>
      <vt:lpstr>The Security Market Line: Relating Risk and Required Return</vt:lpstr>
      <vt:lpstr>Correlation Between Blandy and the Market</vt:lpstr>
      <vt:lpstr>Beta for Blandy</vt:lpstr>
      <vt:lpstr>Required Return for Blandy</vt:lpstr>
      <vt:lpstr>Comparing Risk and Return for Different Stocks</vt:lpstr>
      <vt:lpstr>Using a Regression to Estimate Beta</vt:lpstr>
      <vt:lpstr>Excel: Plot Trendline Right on Chart</vt:lpstr>
      <vt:lpstr>Estimated Beta from Regression</vt:lpstr>
      <vt:lpstr>Web Sites for Beta</vt:lpstr>
      <vt:lpstr>Impact on SML of Increase in Risk-Free Rate</vt:lpstr>
      <vt:lpstr>Impact on SML of Increase in Risk Aversion</vt:lpstr>
      <vt:lpstr>Calculate the weights for a portfolio with $1.4 million in Blandy and $0.6 million in Gourmange.</vt:lpstr>
      <vt:lpstr>Calculate the portfolio beta. </vt:lpstr>
      <vt:lpstr>What is the Required Return on the Portfolio?</vt:lpstr>
      <vt:lpstr>Portfolio Performance Evaluation Relative to SML</vt:lpstr>
      <vt:lpstr>Performance Relative to the SML</vt:lpstr>
      <vt:lpstr>PowerPoint Presentation</vt:lpstr>
      <vt:lpstr>What is required for the market to be in equilibrium?</vt:lpstr>
      <vt:lpstr>How is equilibrium established?</vt:lpstr>
      <vt:lpstr>Efficient Market Hypothesis (EMH): It’s all about the info.</vt:lpstr>
      <vt:lpstr>Implications of Efficient Market Hypothesis (EMH)</vt:lpstr>
      <vt:lpstr>Testing the EMH</vt:lpstr>
      <vt:lpstr>Weak-form EMH</vt:lpstr>
      <vt:lpstr>Weak-form EMH: Empirical Evidence</vt:lpstr>
      <vt:lpstr>Semistrong-form EMH</vt:lpstr>
      <vt:lpstr>Semistrong-form EMH: Empirical Evidence</vt:lpstr>
      <vt:lpstr>Strong-form EMH</vt:lpstr>
      <vt:lpstr>Market Bubbles and Market Efficiency</vt:lpstr>
      <vt:lpstr>Bubbles are hard to puncture.</vt:lpstr>
      <vt:lpstr>Market Efficiency: The Bottom Line</vt:lpstr>
      <vt:lpstr>The CAPM: The Bottom Line</vt:lpstr>
      <vt:lpstr>Has the CAPM been completely confirmed or refuted?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and Return</dc:title>
  <dc:subject>Powerpoint show</dc:subject>
  <dc:creator>Mike Ehrhardt, Lou Gapenski and Phillip Daves</dc:creator>
  <cp:lastModifiedBy>Daves, Phillip R</cp:lastModifiedBy>
  <cp:revision>382</cp:revision>
  <cp:lastPrinted>1998-06-15T15:59:22Z</cp:lastPrinted>
  <dcterms:created xsi:type="dcterms:W3CDTF">1995-07-18T09:57:32Z</dcterms:created>
  <dcterms:modified xsi:type="dcterms:W3CDTF">2013-11-25T15:01:55Z</dcterms:modified>
</cp:coreProperties>
</file>